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8"/>
  </p:notesMasterIdLst>
  <p:handoutMasterIdLst>
    <p:handoutMasterId r:id="rId39"/>
  </p:handoutMasterIdLst>
  <p:sldIdLst>
    <p:sldId id="256" r:id="rId9"/>
    <p:sldId id="264" r:id="rId10"/>
    <p:sldId id="267" r:id="rId11"/>
    <p:sldId id="261" r:id="rId12"/>
    <p:sldId id="269" r:id="rId13"/>
    <p:sldId id="266" r:id="rId14"/>
    <p:sldId id="265" r:id="rId15"/>
    <p:sldId id="276" r:id="rId16"/>
    <p:sldId id="328" r:id="rId17"/>
    <p:sldId id="278" r:id="rId18"/>
    <p:sldId id="279" r:id="rId19"/>
    <p:sldId id="280" r:id="rId20"/>
    <p:sldId id="285" r:id="rId21"/>
    <p:sldId id="293" r:id="rId22"/>
    <p:sldId id="296" r:id="rId23"/>
    <p:sldId id="284" r:id="rId24"/>
    <p:sldId id="286" r:id="rId25"/>
    <p:sldId id="282" r:id="rId26"/>
    <p:sldId id="298" r:id="rId27"/>
    <p:sldId id="306" r:id="rId28"/>
    <p:sldId id="299" r:id="rId29"/>
    <p:sldId id="301" r:id="rId30"/>
    <p:sldId id="302" r:id="rId31"/>
    <p:sldId id="304" r:id="rId32"/>
    <p:sldId id="303" r:id="rId33"/>
    <p:sldId id="305" r:id="rId34"/>
    <p:sldId id="300" r:id="rId35"/>
    <p:sldId id="295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4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4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29/03/2024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9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171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43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6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566070223000012" TargetMode="Externa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US" sz="4800" dirty="0"/>
              <a:t>Body &amp; Mind:</a:t>
            </a:r>
            <a:br>
              <a:rPr lang="en-US" sz="4800" dirty="0"/>
            </a:br>
            <a:r>
              <a:rPr lang="en-US" sz="4400" dirty="0" err="1"/>
              <a:t>Interoception</a:t>
            </a:r>
            <a:r>
              <a:rPr lang="en-US" sz="4400" dirty="0"/>
              <a:t> and Psychophysiology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Electrodermal Activity </a:t>
            </a:r>
            <a:r>
              <a:rPr lang="en-GB" sz="6000" dirty="0"/>
              <a:t>(</a:t>
            </a:r>
            <a:r>
              <a:rPr lang="en-GB" sz="6000" b="1" dirty="0"/>
              <a:t>EDA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DE4B-68D2-C6F0-895C-59EC6E2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Electrodermal Activity (EDA)</a:t>
            </a:r>
            <a:br>
              <a:rPr lang="en-GB" dirty="0"/>
            </a:br>
            <a:endParaRPr lang="en-GB" dirty="0"/>
          </a:p>
        </p:txBody>
      </p:sp>
      <p:pic>
        <p:nvPicPr>
          <p:cNvPr id="6" name="EDA_perspiration">
            <a:hlinkClick r:id="" action="ppaction://media"/>
            <a:extLst>
              <a:ext uri="{FF2B5EF4-FFF2-40B4-BE49-F238E27FC236}">
                <a16:creationId xmlns:a16="http://schemas.microsoft.com/office/drawing/2014/main" id="{3908B737-10A3-E821-DF90-8679D00BE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296" y="3809585"/>
            <a:ext cx="3772835" cy="2538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40F29-D16B-E813-0785-36BED467B192}"/>
              </a:ext>
            </a:extLst>
          </p:cNvPr>
          <p:cNvSpPr txBox="1"/>
          <p:nvPr/>
        </p:nvSpPr>
        <p:spPr>
          <a:xfrm>
            <a:off x="373380" y="1738759"/>
            <a:ext cx="7658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Electrodermal activity (EDA) </a:t>
            </a:r>
          </a:p>
          <a:p>
            <a:r>
              <a:rPr lang="en-US" dirty="0"/>
              <a:t>	≈ Skin Conductance Response (SCR) </a:t>
            </a:r>
          </a:p>
          <a:p>
            <a:r>
              <a:rPr lang="en-US" dirty="0"/>
              <a:t>	≈ Galvanic Skin Response (GSR)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Quantifies the electrical conductance of the skin, which are influenced by the activity of sweat glands in response to </a:t>
            </a:r>
            <a:r>
              <a:rPr lang="en-US" b="1" dirty="0"/>
              <a:t>autonomic nervous system</a:t>
            </a:r>
            <a:r>
              <a:rPr lang="en-US" dirty="0"/>
              <a:t> (ANS)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8F800-5942-AD2B-EC66-158B546AC31D}"/>
              </a:ext>
            </a:extLst>
          </p:cNvPr>
          <p:cNvSpPr txBox="1"/>
          <p:nvPr/>
        </p:nvSpPr>
        <p:spPr>
          <a:xfrm>
            <a:off x="255542" y="3978413"/>
            <a:ext cx="7893776" cy="267765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1849 (Germany): Du Bois-Reymond observed that human skin was electrically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1878 (Switzerland): Hermann and </a:t>
            </a:r>
            <a:r>
              <a:rPr lang="en-US" sz="1400" dirty="0" err="1"/>
              <a:t>Luchsinger</a:t>
            </a:r>
            <a:r>
              <a:rPr lang="en-US" sz="1400" dirty="0"/>
              <a:t> demonstrated a connection between EDA and sweat glands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1879 (France): </a:t>
            </a:r>
            <a:r>
              <a:rPr lang="en-US" sz="1400" dirty="0" err="1"/>
              <a:t>Vigouroux</a:t>
            </a:r>
            <a:r>
              <a:rPr lang="en-US" sz="1400" dirty="0"/>
              <a:t> working with emotionally distressed patients, was the first researcher to relate EDA to psychological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1888 (France): </a:t>
            </a:r>
            <a:r>
              <a:rPr lang="en-US" sz="1400" dirty="0" err="1"/>
              <a:t>Féré</a:t>
            </a:r>
            <a:r>
              <a:rPr lang="en-US" sz="1400" dirty="0"/>
              <a:t> demonstrated that skin resistance activity could be changed by emotional stimulation and that activity could be inhibited by 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1889 (Russia): </a:t>
            </a:r>
            <a:r>
              <a:rPr lang="en-US" sz="1400" dirty="0" err="1"/>
              <a:t>Tarkhanov</a:t>
            </a:r>
            <a:r>
              <a:rPr lang="en-US" sz="1400" dirty="0"/>
              <a:t> observed variations in skin electrical potentials in the absence of any external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1906 (Switzerland): C. G. Jung and his colleagues used EDA to evaluate the emotional sensitivities of patients to lists of words during word association. Jung was so impressed with EDA, he allegedly cried: </a:t>
            </a:r>
            <a:r>
              <a:rPr lang="en-US" sz="1400" b="1" dirty="0"/>
              <a:t>"Aha, a looking glass into the unconscious!"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88810-9076-BA77-0672-DE516C82F464}"/>
              </a:ext>
            </a:extLst>
          </p:cNvPr>
          <p:cNvSpPr txBox="1"/>
          <p:nvPr/>
        </p:nvSpPr>
        <p:spPr>
          <a:xfrm>
            <a:off x="8419165" y="6367227"/>
            <a:ext cx="377283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dirty="0"/>
              <a:t>Sequeira, H., </a:t>
            </a:r>
            <a:r>
              <a:rPr lang="es-ES" sz="700" dirty="0" err="1"/>
              <a:t>Deren</a:t>
            </a:r>
            <a:r>
              <a:rPr lang="es-ES" sz="700" dirty="0"/>
              <a:t>, P., &amp; </a:t>
            </a:r>
            <a:r>
              <a:rPr lang="es-ES" sz="700" dirty="0" err="1"/>
              <a:t>Maitte</a:t>
            </a:r>
            <a:r>
              <a:rPr lang="es-ES" sz="700" dirty="0"/>
              <a:t>, B. (2021). Los primeros días de la actividad </a:t>
            </a:r>
            <a:r>
              <a:rPr lang="es-ES" sz="700" dirty="0" err="1"/>
              <a:t>electrodérmica</a:t>
            </a:r>
            <a:r>
              <a:rPr lang="es-ES" sz="700" dirty="0"/>
              <a:t> / </a:t>
            </a:r>
            <a:r>
              <a:rPr lang="en-US" sz="700" dirty="0"/>
              <a:t>The early days of electrodermal activity</a:t>
            </a:r>
            <a:r>
              <a:rPr lang="es-ES" sz="700" dirty="0"/>
              <a:t>. Anales de Psicología / </a:t>
            </a:r>
            <a:r>
              <a:rPr lang="es-ES" sz="700" dirty="0" err="1"/>
              <a:t>Annals</a:t>
            </a:r>
            <a:r>
              <a:rPr lang="es-ES" sz="700" dirty="0"/>
              <a:t> </a:t>
            </a:r>
            <a:r>
              <a:rPr lang="es-ES" sz="700" dirty="0" err="1"/>
              <a:t>of</a:t>
            </a:r>
            <a:r>
              <a:rPr lang="es-ES" sz="700" dirty="0"/>
              <a:t> </a:t>
            </a:r>
            <a:r>
              <a:rPr lang="es-ES" sz="700" dirty="0" err="1"/>
              <a:t>Psychology</a:t>
            </a:r>
            <a:r>
              <a:rPr lang="es-ES" sz="700" dirty="0"/>
              <a:t>, 37(3), 406–411. https://doi.org/10.6018/analesps.483051</a:t>
            </a:r>
            <a:endParaRPr lang="en-GB" sz="700" dirty="0"/>
          </a:p>
        </p:txBody>
      </p:sp>
      <p:pic>
        <p:nvPicPr>
          <p:cNvPr id="5126" name="Picture 6" descr="Sweat Glands: The Science Behind Sweat">
            <a:extLst>
              <a:ext uri="{FF2B5EF4-FFF2-40B4-BE49-F238E27FC236}">
                <a16:creationId xmlns:a16="http://schemas.microsoft.com/office/drawing/2014/main" id="{2ED2BEA2-5BDB-5A57-E4DB-011783C2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65" b="95540" l="1400" r="98000">
                        <a14:foregroundMark x1="15500" y1="5612" x2="13800" y2="73525"/>
                        <a14:foregroundMark x1="6500" y1="76403" x2="76100" y2="73525"/>
                        <a14:foregroundMark x1="93700" y1="74964" x2="40600" y2="17266"/>
                        <a14:foregroundMark x1="40600" y1="17266" x2="40600" y2="17122"/>
                        <a14:foregroundMark x1="84400" y1="12950" x2="15700" y2="69353"/>
                        <a14:foregroundMark x1="53000" y1="94245" x2="45900" y2="95683"/>
                        <a14:foregroundMark x1="2800" y1="75683" x2="5000" y2="24029"/>
                        <a14:foregroundMark x1="5000" y1="24029" x2="17100" y2="8058"/>
                        <a14:foregroundMark x1="17100" y1="8058" x2="76000" y2="9640"/>
                        <a14:foregroundMark x1="76000" y1="9640" x2="92700" y2="7914"/>
                        <a14:foregroundMark x1="92700" y1="7914" x2="98000" y2="73525"/>
                        <a14:foregroundMark x1="96800" y1="3741" x2="2800" y2="4460"/>
                        <a14:foregroundMark x1="2300" y1="11799" x2="48400" y2="13957"/>
                        <a14:foregroundMark x1="46200" y1="13957" x2="1800" y2="15683"/>
                        <a14:foregroundMark x1="7700" y1="5612" x2="2100" y2="34245"/>
                        <a14:foregroundMark x1="22300" y1="4460" x2="24000" y2="17410"/>
                        <a14:foregroundMark x1="1600" y1="82302" x2="1600" y2="82302"/>
                        <a14:foregroundMark x1="1400" y1="82302" x2="3100" y2="83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18" y="1410356"/>
            <a:ext cx="3867813" cy="26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DE4B-68D2-C6F0-895C-59EC6E2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Electrodermal Activity (EDA)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40F29-D16B-E813-0785-36BED467B192}"/>
              </a:ext>
            </a:extLst>
          </p:cNvPr>
          <p:cNvSpPr txBox="1"/>
          <p:nvPr/>
        </p:nvSpPr>
        <p:spPr>
          <a:xfrm>
            <a:off x="373379" y="2081658"/>
            <a:ext cx="64588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Measured via the current difference of conductance between a </a:t>
            </a:r>
            <a:r>
              <a:rPr lang="en-US" b="1" dirty="0"/>
              <a:t>+</a:t>
            </a:r>
            <a:r>
              <a:rPr lang="en-US" dirty="0"/>
              <a:t> and a </a:t>
            </a:r>
            <a:r>
              <a:rPr lang="en-US" b="1" dirty="0"/>
              <a:t>–</a:t>
            </a:r>
            <a:r>
              <a:rPr lang="en-US" dirty="0"/>
              <a:t> electrode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Hands (fingers, palm, wrist)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Feet (useful in some contexts)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Affordable, easy to 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Increasing popularity beyond psychophysiology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in wearable devices (e.g., smart watches)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80" name="Picture 12" descr="Sensors 22 03177 g001">
            <a:extLst>
              <a:ext uri="{FF2B5EF4-FFF2-40B4-BE49-F238E27FC236}">
                <a16:creationId xmlns:a16="http://schemas.microsoft.com/office/drawing/2014/main" id="{C8D21A6E-209C-D392-941C-3DD8A781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35" y="1568617"/>
            <a:ext cx="4888424" cy="20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A09F0-BDC5-6A20-5969-156A2AB4A18C}"/>
              </a:ext>
            </a:extLst>
          </p:cNvPr>
          <p:cNvSpPr txBox="1"/>
          <p:nvPr/>
        </p:nvSpPr>
        <p:spPr>
          <a:xfrm>
            <a:off x="7882666" y="6344143"/>
            <a:ext cx="4210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Hossain, M. B., Kong, Y., Posada-Quintero, H. F., &amp; Chon, K. H. (2022). Comparison of electrodermal activity from multiple body locations based on standard EDA indices’ quality and robustness against motion artifact. Sensors, 22(9), 3177.</a:t>
            </a:r>
            <a:endParaRPr lang="en-GB" sz="8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BD152-02D3-47B6-5ED7-01DE4328343F}"/>
              </a:ext>
            </a:extLst>
          </p:cNvPr>
          <p:cNvGrpSpPr/>
          <p:nvPr/>
        </p:nvGrpSpPr>
        <p:grpSpPr>
          <a:xfrm>
            <a:off x="9189720" y="3708382"/>
            <a:ext cx="2433947" cy="2502097"/>
            <a:chOff x="10085728" y="3708382"/>
            <a:chExt cx="1537939" cy="1581001"/>
          </a:xfrm>
        </p:grpSpPr>
        <p:pic>
          <p:nvPicPr>
            <p:cNvPr id="7182" name="Picture 14" descr="Real-time physiological signals - E4 EDA/GSR sensor">
              <a:extLst>
                <a:ext uri="{FF2B5EF4-FFF2-40B4-BE49-F238E27FC236}">
                  <a16:creationId xmlns:a16="http://schemas.microsoft.com/office/drawing/2014/main" id="{DB0A2C06-26A5-7133-E5EF-F025EA67F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728" y="3708382"/>
              <a:ext cx="1537939" cy="1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A5A757-3549-9856-24C3-F2862E3D77F3}"/>
                </a:ext>
              </a:extLst>
            </p:cNvPr>
            <p:cNvSpPr/>
            <p:nvPr/>
          </p:nvSpPr>
          <p:spPr>
            <a:xfrm>
              <a:off x="10108588" y="4232182"/>
              <a:ext cx="574652" cy="26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BAD402-1849-9A55-E322-A3209DAFD68D}"/>
              </a:ext>
            </a:extLst>
          </p:cNvPr>
          <p:cNvSpPr txBox="1"/>
          <p:nvPr/>
        </p:nvSpPr>
        <p:spPr>
          <a:xfrm>
            <a:off x="9696605" y="4610763"/>
            <a:ext cx="201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EDA electrodes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066F-333C-DD5A-C535-E55D3176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signal(s)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9DE49-467D-71E6-8461-FD351F37F6F2}"/>
              </a:ext>
            </a:extLst>
          </p:cNvPr>
          <p:cNvSpPr txBox="1"/>
          <p:nvPr/>
        </p:nvSpPr>
        <p:spPr>
          <a:xfrm>
            <a:off x="373379" y="1738759"/>
            <a:ext cx="8049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Unit: micro-siemens “</a:t>
            </a:r>
            <a:r>
              <a:rPr lang="el-GR" dirty="0"/>
              <a:t>μ</a:t>
            </a:r>
            <a:r>
              <a:rPr lang="en-US" dirty="0"/>
              <a:t>S” </a:t>
            </a:r>
            <a:r>
              <a:rPr lang="en-US" sz="1200" i="1" dirty="0"/>
              <a:t>(unit of electric conductance)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minimum sampling frequency: &gt; 70 Hz </a:t>
            </a:r>
            <a:r>
              <a:rPr lang="en-US" sz="1200" i="1" dirty="0"/>
              <a:t>(70 datapoints per second)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“trends” (drifts) + fast spikes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9447C7-3DA1-3293-8E55-128E7A0D1789}"/>
              </a:ext>
            </a:extLst>
          </p:cNvPr>
          <p:cNvGrpSpPr/>
          <p:nvPr/>
        </p:nvGrpSpPr>
        <p:grpSpPr>
          <a:xfrm>
            <a:off x="2760064" y="2771776"/>
            <a:ext cx="7008129" cy="3908539"/>
            <a:chOff x="3662362" y="2527980"/>
            <a:chExt cx="5688806" cy="3172733"/>
          </a:xfrm>
        </p:grpSpPr>
        <p:pic>
          <p:nvPicPr>
            <p:cNvPr id="6146" name="Picture 2" descr="Using Electrodermal Activity Measurements to Understand Student Emotions  While Programming">
              <a:extLst>
                <a:ext uri="{FF2B5EF4-FFF2-40B4-BE49-F238E27FC236}">
                  <a16:creationId xmlns:a16="http://schemas.microsoft.com/office/drawing/2014/main" id="{DA79C68C-1925-15FC-A643-2902E8EC0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4"/>
            <a:stretch/>
          </p:blipFill>
          <p:spPr bwMode="auto">
            <a:xfrm>
              <a:off x="3662362" y="2527980"/>
              <a:ext cx="5688806" cy="3172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50FDF1-1B06-EBDA-273F-13AA4E3FF003}"/>
                </a:ext>
              </a:extLst>
            </p:cNvPr>
            <p:cNvSpPr/>
            <p:nvPr/>
          </p:nvSpPr>
          <p:spPr>
            <a:xfrm>
              <a:off x="8843962" y="5572125"/>
              <a:ext cx="507206" cy="1285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minutes</a:t>
              </a:r>
              <a:endParaRPr lang="en-GB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89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F713-01AF-E503-949D-F04D2E3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Phasic vs. Tonic Signal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0C3C2-3D7C-C867-8E74-FA0D152F4719}"/>
              </a:ext>
            </a:extLst>
          </p:cNvPr>
          <p:cNvSpPr txBox="1"/>
          <p:nvPr/>
        </p:nvSpPr>
        <p:spPr>
          <a:xfrm>
            <a:off x="275034" y="1441584"/>
            <a:ext cx="60971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EDA = Tonic + Phasic components</a:t>
            </a:r>
          </a:p>
          <a:p>
            <a:endParaRPr lang="en-US" b="1" dirty="0"/>
          </a:p>
          <a:p>
            <a:r>
              <a:rPr lang="en-US" dirty="0"/>
              <a:t>Tonic signal: </a:t>
            </a:r>
            <a:r>
              <a:rPr lang="en-US" b="1" dirty="0"/>
              <a:t>Skin Conductance Level (SCL)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changes driven by “background” processes such as thermoregulation and general arousal</a:t>
            </a:r>
          </a:p>
          <a:p>
            <a:endParaRPr lang="en-US" dirty="0"/>
          </a:p>
          <a:p>
            <a:r>
              <a:rPr lang="en-US" dirty="0"/>
              <a:t>Phasic signal: </a:t>
            </a:r>
            <a:r>
              <a:rPr lang="en-US" b="1" dirty="0"/>
              <a:t>Skin Conductance Response (SCR)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changes (peaks) reflecting sympathetic autonomic activity that is associated with emotion and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Signal decomposition</a:t>
            </a:r>
            <a:r>
              <a:rPr lang="en-US" dirty="0"/>
              <a:t>: key signal preprocessing step</a:t>
            </a:r>
          </a:p>
        </p:txBody>
      </p:sp>
      <p:pic>
        <p:nvPicPr>
          <p:cNvPr id="5" name="Picture 2" descr="Sensors | Free Full-Text | Innovations in Electrodermal Activity Data  Collection and Signal Processing: A Systematic Review">
            <a:extLst>
              <a:ext uri="{FF2B5EF4-FFF2-40B4-BE49-F238E27FC236}">
                <a16:creationId xmlns:a16="http://schemas.microsoft.com/office/drawing/2014/main" id="{F49EC234-9438-C291-ED8B-5886ADB6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98" y="4580905"/>
            <a:ext cx="3539951" cy="22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EDA? And how does it work? - iMotions">
            <a:extLst>
              <a:ext uri="{FF2B5EF4-FFF2-40B4-BE49-F238E27FC236}">
                <a16:creationId xmlns:a16="http://schemas.microsoft.com/office/drawing/2014/main" id="{F3EA4B01-47E7-B3F0-B604-0BAC55B7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4" y="1695449"/>
            <a:ext cx="5965031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12C9-24CA-4C05-A1D8-4BD4512A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BDCF2-F4B8-B2BA-37CE-B86E8E1240B5}"/>
              </a:ext>
            </a:extLst>
          </p:cNvPr>
          <p:cNvSpPr txBox="1"/>
          <p:nvPr/>
        </p:nvSpPr>
        <p:spPr>
          <a:xfrm>
            <a:off x="433982" y="1344989"/>
            <a:ext cx="6173987" cy="538609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dirty="0"/>
              <a:t>Most interesting EDA indices in psychophysiology are obtained from the </a:t>
            </a:r>
            <a:r>
              <a:rPr lang="en-US" b="1" dirty="0"/>
              <a:t>phasic</a:t>
            </a:r>
            <a:r>
              <a:rPr lang="en-US" dirty="0"/>
              <a:t>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« Peaks » of the Phasic component of EDA = </a:t>
            </a:r>
            <a:r>
              <a:rPr lang="en-US" b="1" dirty="0"/>
              <a:t>Skin Conductance Responses (SCRs)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peaks in a given interval / condition /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Event-Related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presence / absence (in each « trial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Amplitude (≠ EDA peak magnitude)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Latency (onset 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Rise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Recovery time (return to 50% of amplitude)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Limitations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Slow dynamics (3-8 seconds): not suited for fast-paced event-related paradigms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Transformation: log-transform sometimes applied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9B731E-E1F2-8B28-0A09-566D7E0023A7}"/>
              </a:ext>
            </a:extLst>
          </p:cNvPr>
          <p:cNvGrpSpPr/>
          <p:nvPr/>
        </p:nvGrpSpPr>
        <p:grpSpPr>
          <a:xfrm>
            <a:off x="6237556" y="1930779"/>
            <a:ext cx="6088262" cy="3095991"/>
            <a:chOff x="6237556" y="1344989"/>
            <a:chExt cx="6088262" cy="30959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83F4A5-DD2A-A93A-D486-B79990D5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7556" y="1344989"/>
              <a:ext cx="5427126" cy="3095991"/>
            </a:xfrm>
            <a:prstGeom prst="rect">
              <a:avLst/>
            </a:prstGeom>
          </p:spPr>
        </p:pic>
        <p:pic>
          <p:nvPicPr>
            <p:cNvPr id="6" name="Picture 2" descr="Electrodermal activity | movisens Docs">
              <a:extLst>
                <a:ext uri="{FF2B5EF4-FFF2-40B4-BE49-F238E27FC236}">
                  <a16:creationId xmlns:a16="http://schemas.microsoft.com/office/drawing/2014/main" id="{9A3A1409-C856-2BD2-0523-9D703ECB6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441" y="2576112"/>
              <a:ext cx="3867377" cy="186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2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Caveats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CFA4F-EC1A-D07B-FA40-545723D668E6}"/>
              </a:ext>
            </a:extLst>
          </p:cNvPr>
          <p:cNvSpPr txBox="1"/>
          <p:nvPr/>
        </p:nvSpPr>
        <p:spPr>
          <a:xfrm>
            <a:off x="335280" y="1533436"/>
            <a:ext cx="5542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Overall easy to measure, but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EDA is </a:t>
            </a:r>
            <a:r>
              <a:rPr lang="en-US" b="1" dirty="0"/>
              <a:t>sensitive</a:t>
            </a:r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 </a:t>
            </a:r>
            <a:r>
              <a:rPr lang="en-US" b="1" dirty="0"/>
              <a:t>not specific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Sensitive to 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Cough, sneeze, sighs, deep breaths,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Importance of ambient &amp; skin temperature, hydration,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introduce variability in experiments if not controlled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Habituation and long-term 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 issues with long and repetitive experiments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2C83A-E8AC-0560-D80E-064C42C59812}"/>
              </a:ext>
            </a:extLst>
          </p:cNvPr>
          <p:cNvSpPr txBox="1"/>
          <p:nvPr/>
        </p:nvSpPr>
        <p:spPr>
          <a:xfrm>
            <a:off x="5970389" y="1979176"/>
            <a:ext cx="6097190" cy="313932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/>
              <a:t>Participants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Non-responders</a:t>
            </a:r>
            <a:r>
              <a:rPr lang="en-US" dirty="0"/>
              <a:t>: Approximately 10% of participants are estimated to be non-responders (hypo-responsive) in terms of their EDA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Reasons unclear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Clinical groups</a:t>
            </a:r>
            <a:r>
              <a:rPr lang="en-US" dirty="0"/>
              <a:t>: Pathologies related to hypo-responsiveness (e.g., schizophrenia). Cardiovascular abnormalities an, in some circumstances, produce rhythmic artefacts (spiking) in the EDA.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Hand dryness vs. palmar hyperhidrosis (excessive hand sweating) can introduce difficulties</a:t>
            </a:r>
          </a:p>
        </p:txBody>
      </p:sp>
    </p:spTree>
    <p:extLst>
      <p:ext uri="{BB962C8B-B14F-4D97-AF65-F5344CB8AC3E}">
        <p14:creationId xmlns:p14="http://schemas.microsoft.com/office/powerpoint/2010/main" val="14587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A5DB-DD00-3474-D1BE-CB427ADD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E5D6-4BF6-69A0-826D-4441B204B0F2}"/>
              </a:ext>
            </a:extLst>
          </p:cNvPr>
          <p:cNvSpPr txBox="1"/>
          <p:nvPr/>
        </p:nvSpPr>
        <p:spPr>
          <a:xfrm>
            <a:off x="204526" y="1391333"/>
            <a:ext cx="7109818" cy="538609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dirty="0"/>
              <a:t>EDA is </a:t>
            </a:r>
            <a:r>
              <a:rPr lang="en-US" dirty="0" err="1"/>
              <a:t>unspecifically</a:t>
            </a:r>
            <a:r>
              <a:rPr lang="en-US" dirty="0"/>
              <a:t> related to attention, arousal and emotion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Emotion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to stress and emotional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Emotion regulation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Cognitive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and arousal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Cognitive load and effort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Salience / detection (consciousness research)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Therapeutic practice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Biofeedback in CBT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Stress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Diagnostic (anxiety disorders)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Manipulation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task/condition was eliciting affective responses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task/condition was difficult and effortful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group is more “emotionally sensitive” in a given paradigm</a:t>
            </a:r>
            <a:endParaRPr lang="en-GB" sz="1600" dirty="0"/>
          </a:p>
        </p:txBody>
      </p:sp>
      <p:pic>
        <p:nvPicPr>
          <p:cNvPr id="7170" name="Picture 2" descr="BRAIN Lab | Western Michigan University">
            <a:extLst>
              <a:ext uri="{FF2B5EF4-FFF2-40B4-BE49-F238E27FC236}">
                <a16:creationId xmlns:a16="http://schemas.microsoft.com/office/drawing/2014/main" id="{47238FEC-2561-3AE7-90AB-748C95E0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44" y="2621756"/>
            <a:ext cx="4660900" cy="262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Usage</a:t>
            </a:r>
            <a:endParaRPr lang="en-GB" dirty="0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2C7538E-179B-231B-5E45-B59CC5AC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72" y="4792548"/>
            <a:ext cx="2565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brown jacket&#10;&#10;Description automatically generated">
            <a:extLst>
              <a:ext uri="{FF2B5EF4-FFF2-40B4-BE49-F238E27FC236}">
                <a16:creationId xmlns:a16="http://schemas.microsoft.com/office/drawing/2014/main" id="{4A4775A6-D57E-AED6-61D3-E2B84CCC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72" y="2840963"/>
            <a:ext cx="3429000" cy="19240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D02CD6-1415-3E00-626F-20AC27EC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72" y="4792548"/>
            <a:ext cx="2565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lygraph tests controversial but still used">
            <a:extLst>
              <a:ext uri="{FF2B5EF4-FFF2-40B4-BE49-F238E27FC236}">
                <a16:creationId xmlns:a16="http://schemas.microsoft.com/office/drawing/2014/main" id="{13C6DBC6-4EC1-A086-02BE-ED3B72A6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27" y="1627240"/>
            <a:ext cx="3971693" cy="26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288774" y="211868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Consumer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Political counselling</a:t>
            </a:r>
          </a:p>
          <a:p>
            <a:endParaRPr lang="en-GB" dirty="0"/>
          </a:p>
          <a:p>
            <a:r>
              <a:rPr lang="en-GB" b="1" dirty="0"/>
              <a:t>Forensic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“Polygraph” (lie detector)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Well-being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Health / personal development programs &amp;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E-meter (aka “</a:t>
            </a:r>
            <a:r>
              <a:rPr lang="en-GB" dirty="0" err="1"/>
              <a:t>electropsychometer</a:t>
            </a:r>
            <a:r>
              <a:rPr lang="en-GB" dirty="0"/>
              <a:t>”): Scientology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Misuse?</a:t>
            </a:r>
          </a:p>
        </p:txBody>
      </p:sp>
      <p:pic>
        <p:nvPicPr>
          <p:cNvPr id="6146" name="Picture 2" descr="Advertising Research Process - Easy Management Notes">
            <a:extLst>
              <a:ext uri="{FF2B5EF4-FFF2-40B4-BE49-F238E27FC236}">
                <a16:creationId xmlns:a16="http://schemas.microsoft.com/office/drawing/2014/main" id="{78ABCE83-4B01-A9DC-7536-94094B9A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98" y="1368041"/>
            <a:ext cx="2890774" cy="14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AA226B-88EF-634A-371C-7AD0F175AD63}"/>
              </a:ext>
            </a:extLst>
          </p:cNvPr>
          <p:cNvSpPr/>
          <p:nvPr/>
        </p:nvSpPr>
        <p:spPr>
          <a:xfrm>
            <a:off x="5212080" y="3863340"/>
            <a:ext cx="54102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37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Respiration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RSP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4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2419350"/>
          </a:xfrm>
        </p:spPr>
        <p:txBody>
          <a:bodyPr>
            <a:normAutofit/>
          </a:bodyPr>
          <a:lstStyle/>
          <a:p>
            <a:r>
              <a:rPr lang="en-US" sz="4800" dirty="0"/>
              <a:t>Psychophysiology 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Measuring, </a:t>
            </a:r>
            <a:r>
              <a:rPr lang="en-US" sz="3600" dirty="0" err="1"/>
              <a:t>analysing</a:t>
            </a:r>
            <a:r>
              <a:rPr lang="en-US" sz="3600" dirty="0"/>
              <a:t>, and investigating the role of bodily signals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491050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9830-46CB-8858-A1FF-03BB2777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Neurophysiology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7B3B3-4B7A-7611-E31F-E640F03581CB}"/>
              </a:ext>
            </a:extLst>
          </p:cNvPr>
          <p:cNvSpPr txBox="1"/>
          <p:nvPr/>
        </p:nvSpPr>
        <p:spPr>
          <a:xfrm>
            <a:off x="54508" y="1720840"/>
            <a:ext cx="6097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brain structures controlling breathing and those sensing the resulting changes in airflow are intricately connected with the </a:t>
            </a:r>
            <a:r>
              <a:rPr lang="en-US" b="1" dirty="0"/>
              <a:t>limbic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about the respiratory state is widely available in </a:t>
            </a:r>
            <a:r>
              <a:rPr lang="en-US" b="1" dirty="0"/>
              <a:t>subcortical</a:t>
            </a:r>
            <a:r>
              <a:rPr lang="en-US" dirty="0"/>
              <a:t> and </a:t>
            </a:r>
            <a:r>
              <a:rPr lang="en-US" b="1" dirty="0"/>
              <a:t>cortical</a:t>
            </a:r>
            <a:r>
              <a:rPr lang="en-US" dirty="0"/>
              <a:t> brain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gives us the potential to consciously </a:t>
            </a:r>
            <a:r>
              <a:rPr lang="en-US" b="1" dirty="0"/>
              <a:t>adjust breathing to meet task-demands </a:t>
            </a:r>
            <a:r>
              <a:rPr lang="en-US" dirty="0"/>
              <a:t>(e.g., exercise, singing), but may also allow respiratory-related signals to continuously and subconsciously </a:t>
            </a:r>
            <a:r>
              <a:rPr lang="en-US" b="1" dirty="0"/>
              <a:t>influence cognitive functions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 err="1"/>
              <a:t>Johannknecht</a:t>
            </a:r>
            <a:r>
              <a:rPr lang="en-US" sz="1100" dirty="0"/>
              <a:t> et al., 2022)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32C01-6284-AF25-9407-CCEE0DE4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42" y="1486256"/>
            <a:ext cx="5556157" cy="46716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777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0206-4833-322F-0356-AE99CEDD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Respiration (RSP)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54900-EED9-F96E-1879-3C192050A784}"/>
              </a:ext>
            </a:extLst>
          </p:cNvPr>
          <p:cNvSpPr txBox="1"/>
          <p:nvPr/>
        </p:nvSpPr>
        <p:spPr>
          <a:xfrm>
            <a:off x="383118" y="1534210"/>
            <a:ext cx="738213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Misnomer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is the </a:t>
            </a:r>
            <a:r>
              <a:rPr lang="en-US" b="1" dirty="0"/>
              <a:t>chemical process </a:t>
            </a:r>
            <a:r>
              <a:rPr lang="en-US" dirty="0"/>
              <a:t>of </a:t>
            </a:r>
            <a:r>
              <a:rPr lang="en-US" dirty="0" err="1"/>
              <a:t>gaz</a:t>
            </a:r>
            <a:r>
              <a:rPr lang="en-US" dirty="0"/>
              <a:t> exchange that takes place at a cellular level and produces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Oxygen (O</a:t>
            </a:r>
            <a:r>
              <a:rPr lang="en-US" sz="1050" dirty="0"/>
              <a:t>2</a:t>
            </a:r>
            <a:r>
              <a:rPr lang="en-US" sz="1600" dirty="0"/>
              <a:t>) moves out of inhaled air and into blood hemoglobin. Carbon dioxide (CO</a:t>
            </a:r>
            <a:r>
              <a:rPr lang="en-US" sz="1050" dirty="0"/>
              <a:t>2</a:t>
            </a:r>
            <a:r>
              <a:rPr lang="en-US" sz="1600" dirty="0"/>
              <a:t>) extracted out of blood and exhaled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is the </a:t>
            </a:r>
            <a:r>
              <a:rPr lang="en-US" b="1" dirty="0"/>
              <a:t>physical process </a:t>
            </a:r>
            <a:r>
              <a:rPr lang="en-US" dirty="0"/>
              <a:t>of inhale and exhale air in and out of your lungs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Correct name is </a:t>
            </a:r>
            <a:r>
              <a:rPr lang="en-US" b="1" u="sng" dirty="0"/>
              <a:t>Ventilation</a:t>
            </a:r>
            <a:r>
              <a:rPr lang="en-US" b="1" dirty="0"/>
              <a:t> </a:t>
            </a:r>
            <a:r>
              <a:rPr lang="en-US" sz="1200" dirty="0"/>
              <a:t>(but respiration is still common)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Transducer (“Respiration Belt”) records respiratory effort (= ventilation)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Spirometer (air flow)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Nasal cannula / mask (</a:t>
            </a:r>
            <a:r>
              <a:rPr lang="en-US" dirty="0" err="1"/>
              <a:t>gaz</a:t>
            </a:r>
            <a:r>
              <a:rPr lang="en-US" dirty="0"/>
              <a:t> exchange)</a:t>
            </a:r>
          </a:p>
        </p:txBody>
      </p:sp>
      <p:pic>
        <p:nvPicPr>
          <p:cNvPr id="5" name="Picture 2" descr="Respiration Sensor for Procomp Infiniti by Thought Technology (SA9311M)">
            <a:extLst>
              <a:ext uri="{FF2B5EF4-FFF2-40B4-BE49-F238E27FC236}">
                <a16:creationId xmlns:a16="http://schemas.microsoft.com/office/drawing/2014/main" id="{0CF558D9-C414-F8A6-CD38-A2DB3FEB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223" y="1949398"/>
            <a:ext cx="2016722" cy="18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09203-058D-713E-D7E8-701FA76B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48" y="2126847"/>
            <a:ext cx="2225381" cy="1500485"/>
          </a:xfrm>
          <a:prstGeom prst="rect">
            <a:avLst/>
          </a:prstGeom>
        </p:spPr>
      </p:pic>
      <p:pic>
        <p:nvPicPr>
          <p:cNvPr id="9218" name="Picture 2" descr="Spirometry | Respiratory and lung function testing | ADInstruments">
            <a:extLst>
              <a:ext uri="{FF2B5EF4-FFF2-40B4-BE49-F238E27FC236}">
                <a16:creationId xmlns:a16="http://schemas.microsoft.com/office/drawing/2014/main" id="{346B336F-8048-BD0B-DB8A-10152720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029" y="3970033"/>
            <a:ext cx="2035522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xygen nasal cannula - Dual™ - Flexicare Medical - capnography">
            <a:extLst>
              <a:ext uri="{FF2B5EF4-FFF2-40B4-BE49-F238E27FC236}">
                <a16:creationId xmlns:a16="http://schemas.microsoft.com/office/drawing/2014/main" id="{EC02C094-A048-DB3A-3411-7292AF0EF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05" y="3904046"/>
            <a:ext cx="1703558" cy="19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218;p9" descr="Histogram&#10;&#10;Description automatically generated">
            <a:extLst>
              <a:ext uri="{FF2B5EF4-FFF2-40B4-BE49-F238E27FC236}">
                <a16:creationId xmlns:a16="http://schemas.microsoft.com/office/drawing/2014/main" id="{25DACC12-1295-E469-D596-E378208291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9319"/>
          <a:stretch/>
        </p:blipFill>
        <p:spPr>
          <a:xfrm>
            <a:off x="9680272" y="5496831"/>
            <a:ext cx="1124557" cy="1000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2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C4C4-FD55-25BC-6B19-008A7129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RSP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belt</a:t>
            </a:r>
            <a:r>
              <a:rPr lang="fr-FR" dirty="0"/>
              <a:t> </a:t>
            </a:r>
            <a:endParaRPr lang="en-GB" dirty="0"/>
          </a:p>
        </p:txBody>
      </p:sp>
      <p:pic>
        <p:nvPicPr>
          <p:cNvPr id="3" name="Picture 4" descr="Manual annotation of the respiration signal. Time (s) | Download Scientific  Diagram">
            <a:extLst>
              <a:ext uri="{FF2B5EF4-FFF2-40B4-BE49-F238E27FC236}">
                <a16:creationId xmlns:a16="http://schemas.microsoft.com/office/drawing/2014/main" id="{9E5FAE43-1596-D2AE-8965-8B4BB2AD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56" y="4599781"/>
            <a:ext cx="5909965" cy="202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piration Sensor for Procomp Infiniti by Thought Technology (SA9311M)">
            <a:extLst>
              <a:ext uri="{FF2B5EF4-FFF2-40B4-BE49-F238E27FC236}">
                <a16:creationId xmlns:a16="http://schemas.microsoft.com/office/drawing/2014/main" id="{EDECC874-C2FF-B19E-69D9-C64B7554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23" y="1840009"/>
            <a:ext cx="2566021" cy="23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8B88-17DF-764B-880D-B0C7D9051416}"/>
              </a:ext>
            </a:extLst>
          </p:cNvPr>
          <p:cNvSpPr txBox="1"/>
          <p:nvPr/>
        </p:nvSpPr>
        <p:spPr>
          <a:xfrm>
            <a:off x="383119" y="1534210"/>
            <a:ext cx="62391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Chest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/>
                </a:solidFill>
              </a:rPr>
              <a:t>bottom rib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abdomen</a:t>
            </a:r>
            <a:r>
              <a:rPr lang="en-US" dirty="0"/>
              <a:t>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Belt can shift when participant sits versus 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“style” variability </a:t>
            </a:r>
            <a:r>
              <a:rPr lang="en-US" sz="1200" dirty="0"/>
              <a:t>(intra et interindividual)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belts?</a:t>
            </a:r>
            <a:endParaRPr lang="en-US" sz="1200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Tighten the belt during maximum exhalation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signal “clipping”: typically indicates belt too loose or too tight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Signal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Peaks and troughs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Inhalation phase: trough → peak </a:t>
            </a:r>
            <a:r>
              <a:rPr lang="en-US" sz="1200" dirty="0"/>
              <a:t>(ascending)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Exhalation phase: peak → trough </a:t>
            </a:r>
            <a:r>
              <a:rPr lang="en-US" sz="1200" dirty="0"/>
              <a:t>(descending)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5B98FF-0E0B-47E1-C963-DB90F32DE633}"/>
              </a:ext>
            </a:extLst>
          </p:cNvPr>
          <p:cNvGrpSpPr/>
          <p:nvPr/>
        </p:nvGrpSpPr>
        <p:grpSpPr>
          <a:xfrm>
            <a:off x="8951126" y="1520490"/>
            <a:ext cx="2972063" cy="2972063"/>
            <a:chOff x="5551323" y="551854"/>
            <a:chExt cx="4979039" cy="4979039"/>
          </a:xfrm>
        </p:grpSpPr>
        <p:pic>
          <p:nvPicPr>
            <p:cNvPr id="8" name="Google Shape;182;p8" descr="Man outline">
              <a:extLst>
                <a:ext uri="{FF2B5EF4-FFF2-40B4-BE49-F238E27FC236}">
                  <a16:creationId xmlns:a16="http://schemas.microsoft.com/office/drawing/2014/main" id="{B5534125-75CE-3E4F-32BE-0CA1BD666E5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51323" y="551854"/>
              <a:ext cx="4979039" cy="4979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83;p8">
              <a:extLst>
                <a:ext uri="{FF2B5EF4-FFF2-40B4-BE49-F238E27FC236}">
                  <a16:creationId xmlns:a16="http://schemas.microsoft.com/office/drawing/2014/main" id="{4A09DFF1-52CC-9B70-49F1-2EF7274BAE24}"/>
                </a:ext>
              </a:extLst>
            </p:cNvPr>
            <p:cNvSpPr/>
            <p:nvPr/>
          </p:nvSpPr>
          <p:spPr>
            <a:xfrm>
              <a:off x="7599611" y="2291098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84;p8">
              <a:extLst>
                <a:ext uri="{FF2B5EF4-FFF2-40B4-BE49-F238E27FC236}">
                  <a16:creationId xmlns:a16="http://schemas.microsoft.com/office/drawing/2014/main" id="{B7D23913-BF31-758F-6FB6-7C950EFC8618}"/>
                </a:ext>
              </a:extLst>
            </p:cNvPr>
            <p:cNvSpPr/>
            <p:nvPr/>
          </p:nvSpPr>
          <p:spPr>
            <a:xfrm>
              <a:off x="7606845" y="2677843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85;p8">
              <a:extLst>
                <a:ext uri="{FF2B5EF4-FFF2-40B4-BE49-F238E27FC236}">
                  <a16:creationId xmlns:a16="http://schemas.microsoft.com/office/drawing/2014/main" id="{AAF0BCCA-3584-1B18-F937-5DB75CF71854}"/>
                </a:ext>
              </a:extLst>
            </p:cNvPr>
            <p:cNvSpPr/>
            <p:nvPr/>
          </p:nvSpPr>
          <p:spPr>
            <a:xfrm>
              <a:off x="7614079" y="3064588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3" name="Google Shape;187;p8">
            <a:extLst>
              <a:ext uri="{FF2B5EF4-FFF2-40B4-BE49-F238E27FC236}">
                <a16:creationId xmlns:a16="http://schemas.microsoft.com/office/drawing/2014/main" id="{899CAD35-200E-804D-16E7-5861F2F655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7376" y="4120481"/>
            <a:ext cx="3636738" cy="95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3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C00-C827-3994-0350-2E71930C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RSP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17BC2-B964-4207-EF7E-858FC88AADA0}"/>
              </a:ext>
            </a:extLst>
          </p:cNvPr>
          <p:cNvSpPr txBox="1"/>
          <p:nvPr/>
        </p:nvSpPr>
        <p:spPr>
          <a:xfrm>
            <a:off x="303164" y="1567606"/>
            <a:ext cx="65597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Key preprocessing step</a:t>
            </a:r>
            <a:r>
              <a:rPr lang="en-US" dirty="0"/>
              <a:t>: peaks and troughs identification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Predictive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phase: Inhalation / Exhalation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Respiration rate </a:t>
            </a:r>
            <a:r>
              <a:rPr lang="en-US" sz="1100" dirty="0"/>
              <a:t>(1 / distance between consecutive peaks)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Rate Variability (RRV)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Event-related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Respiratory cycle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Amplitude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5" name="Picture 4" descr="Manual annotation of the respiration signal. Time (s) | Download Scientific  Diagram">
            <a:extLst>
              <a:ext uri="{FF2B5EF4-FFF2-40B4-BE49-F238E27FC236}">
                <a16:creationId xmlns:a16="http://schemas.microsoft.com/office/drawing/2014/main" id="{36232DBE-9810-AA6C-40D1-E54067AA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2696279"/>
            <a:ext cx="4276424" cy="146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9319F-79BA-653F-E41B-FC6438074C70}"/>
              </a:ext>
            </a:extLst>
          </p:cNvPr>
          <p:cNvCxnSpPr/>
          <p:nvPr/>
        </p:nvCxnSpPr>
        <p:spPr>
          <a:xfrm>
            <a:off x="8679656" y="3053952"/>
            <a:ext cx="0" cy="7500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4832-A65A-8677-593B-FCFB922C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Respiratory</a:t>
            </a:r>
            <a:r>
              <a:rPr lang="fr-FR" dirty="0"/>
              <a:t> Sinus </a:t>
            </a:r>
            <a:r>
              <a:rPr lang="fr-FR" dirty="0" err="1"/>
              <a:t>Arrythmia</a:t>
            </a:r>
            <a:r>
              <a:rPr lang="fr-FR" dirty="0"/>
              <a:t> (RSA)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24598-F93D-2CB6-4A9E-5B971D653A3A}"/>
              </a:ext>
            </a:extLst>
          </p:cNvPr>
          <p:cNvSpPr txBox="1"/>
          <p:nvPr/>
        </p:nvSpPr>
        <p:spPr>
          <a:xfrm>
            <a:off x="192881" y="1442949"/>
            <a:ext cx="6131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Strong influence of breathing on heart rate</a:t>
            </a:r>
          </a:p>
          <a:p>
            <a:r>
              <a:rPr lang="en-US" dirty="0"/>
              <a:t>The heart rate increases during inhalation and decreases during exhalation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Demonstrates the </a:t>
            </a:r>
            <a:r>
              <a:rPr lang="en-US" b="1" dirty="0"/>
              <a:t>tight coupling </a:t>
            </a:r>
            <a:r>
              <a:rPr lang="en-US" dirty="0"/>
              <a:t>between different organs (cardiovascular and respiratory systems)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RSA is one of the mechanisms contributing to </a:t>
            </a:r>
            <a:r>
              <a:rPr lang="en-US" b="1" dirty="0"/>
              <a:t>Heart Rate Variability (HRV)</a:t>
            </a:r>
            <a:r>
              <a:rPr lang="en-US" dirty="0"/>
              <a:t>, which can be used as a measure of the </a:t>
            </a:r>
            <a:r>
              <a:rPr lang="en-US" b="1" dirty="0">
                <a:solidFill>
                  <a:srgbClr val="FF0000"/>
                </a:solidFill>
              </a:rPr>
              <a:t>vagal tone </a:t>
            </a:r>
            <a:r>
              <a:rPr lang="en-US" dirty="0"/>
              <a:t>(an index of how well the </a:t>
            </a:r>
            <a:r>
              <a:rPr lang="en-US" dirty="0" err="1"/>
              <a:t>vagus</a:t>
            </a:r>
            <a:r>
              <a:rPr lang="en-US" dirty="0"/>
              <a:t> nerve is working)</a:t>
            </a:r>
          </a:p>
          <a:p>
            <a:endParaRPr lang="en-US" dirty="0"/>
          </a:p>
          <a:p>
            <a:r>
              <a:rPr lang="en-US" dirty="0"/>
              <a:t>Low vagal tone is associated with aging and various negative outcomes such as poor mental and physical health, and poor emotional and attentional regulation in children </a:t>
            </a:r>
            <a:r>
              <a:rPr lang="en-US" sz="1200" dirty="0"/>
              <a:t>(Graziano, 2013)</a:t>
            </a:r>
            <a:endParaRPr lang="en-US" dirty="0"/>
          </a:p>
        </p:txBody>
      </p:sp>
      <p:pic>
        <p:nvPicPr>
          <p:cNvPr id="1026" name="Picture 2" descr="All About HRV Part 4: Respiratory Sinus Arrhythmia – MindWare Technologies  Support">
            <a:extLst>
              <a:ext uri="{FF2B5EF4-FFF2-40B4-BE49-F238E27FC236}">
                <a16:creationId xmlns:a16="http://schemas.microsoft.com/office/drawing/2014/main" id="{C9C2A7C5-EF7D-A58E-7783-330967B6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44" y="1764596"/>
            <a:ext cx="4869656" cy="36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C8B4-73A9-CECF-5709-5C67DC60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4B0E2-D8A5-46D5-35D0-C284CBD6D3E7}"/>
              </a:ext>
            </a:extLst>
          </p:cNvPr>
          <p:cNvSpPr txBox="1"/>
          <p:nvPr/>
        </p:nvSpPr>
        <p:spPr>
          <a:xfrm>
            <a:off x="258949" y="1755125"/>
            <a:ext cx="7453472" cy="39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Often used as an intervention target (meditation, relaxation…)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Paradoxically little research (compared to EDA and ECG)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But potentially future “hot”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Relationship to cognitive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Stressful tasks are linked to increased RRV </a:t>
            </a:r>
            <a:r>
              <a:rPr lang="en-US" sz="1000" dirty="0"/>
              <a:t>(</a:t>
            </a:r>
            <a:r>
              <a:rPr lang="en-US" sz="1000" dirty="0" err="1"/>
              <a:t>Vlemincx</a:t>
            </a:r>
            <a:r>
              <a:rPr lang="en-US" sz="1000" dirty="0"/>
              <a:t> et al., 2011)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Respiratory Rate positively related to cognitive workload </a:t>
            </a:r>
            <a:r>
              <a:rPr lang="en-US" sz="1000" dirty="0"/>
              <a:t>(</a:t>
            </a:r>
            <a:r>
              <a:rPr lang="en-US" sz="1000" dirty="0" err="1"/>
              <a:t>Grassmann</a:t>
            </a:r>
            <a:r>
              <a:rPr lang="en-US" sz="1000" dirty="0"/>
              <a:t> et al.,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times </a:t>
            </a:r>
            <a:r>
              <a:rPr lang="en-US" sz="1050" dirty="0"/>
              <a:t>(</a:t>
            </a:r>
            <a:r>
              <a:rPr lang="en-US" sz="1050" dirty="0" err="1"/>
              <a:t>Johannknecht</a:t>
            </a:r>
            <a:r>
              <a:rPr lang="en-US" sz="1050" dirty="0"/>
              <a:t>,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Depends on the task? On emotion?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600" b="1" dirty="0"/>
              <a:t>Mood and 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Trait anxiety: increased respiration rate </a:t>
            </a:r>
            <a:r>
              <a:rPr lang="en-US" sz="1000" dirty="0"/>
              <a:t>(</a:t>
            </a:r>
            <a:r>
              <a:rPr lang="en-US" sz="1000" dirty="0" err="1"/>
              <a:t>Masaoka</a:t>
            </a:r>
            <a:r>
              <a:rPr lang="en-US" sz="1000" dirty="0"/>
              <a:t> &amp; Homma,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Panic disorder: increased hyperventilation and respiratory variability between attacks </a:t>
            </a:r>
            <a:r>
              <a:rPr lang="en-US" sz="1000" dirty="0"/>
              <a:t>(Grassi et al.,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Schizophrenia: increased respiration rate and amplitude</a:t>
            </a:r>
            <a:r>
              <a:rPr lang="en-US" sz="1100" dirty="0"/>
              <a:t> </a:t>
            </a:r>
            <a:r>
              <a:rPr lang="en-US" sz="1000" dirty="0"/>
              <a:t>(Akar et al., 2012)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D120A-5C1D-726E-2DD9-89753FC7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08" y="2479736"/>
            <a:ext cx="1985962" cy="16149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056A6-EEF1-6F7D-E164-25AB8831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" r="2514" b="43799"/>
          <a:stretch/>
        </p:blipFill>
        <p:spPr>
          <a:xfrm>
            <a:off x="7416591" y="1389491"/>
            <a:ext cx="2423879" cy="10291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BE22F-B968-8B13-3F96-E6E4BBD0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010" y="1389491"/>
            <a:ext cx="2135548" cy="359893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049F1-11EC-947B-E75F-A6A316A9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421" y="4155743"/>
            <a:ext cx="2128049" cy="25995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540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3713-65C5-F64B-F489-05FFF724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on Brain </a:t>
            </a:r>
            <a:r>
              <a:rPr lang="fr-FR" dirty="0" err="1"/>
              <a:t>Rythms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43527-65C0-2B77-84B8-FA40BC8F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17" y="3222957"/>
            <a:ext cx="3861792" cy="314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EB316-EA3D-B1A2-7321-C46D499051A1}"/>
              </a:ext>
            </a:extLst>
          </p:cNvPr>
          <p:cNvSpPr txBox="1"/>
          <p:nvPr/>
        </p:nvSpPr>
        <p:spPr>
          <a:xfrm>
            <a:off x="226812" y="1882227"/>
            <a:ext cx="609719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Intracranial EEG (</a:t>
            </a:r>
            <a:r>
              <a:rPr lang="en-US" sz="1400" b="1" dirty="0" err="1"/>
              <a:t>iEEG</a:t>
            </a:r>
            <a:r>
              <a:rPr lang="en-US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Respiration modulated oscillations from theta (2–4 Hz) up to gamma frequencies (above 60 Hz) in the amygdala and hippocampus </a:t>
            </a:r>
            <a:r>
              <a:rPr lang="en-US" sz="1050" dirty="0"/>
              <a:t>(</a:t>
            </a:r>
            <a:r>
              <a:rPr lang="en-US" sz="1050" dirty="0" err="1"/>
              <a:t>Zelano</a:t>
            </a:r>
            <a:r>
              <a:rPr lang="en-US" sz="1050" dirty="0"/>
              <a:t>,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Systematic coupling of respiratory phase to high-frequency gamma power at various cortical and subcortical sites</a:t>
            </a:r>
            <a:r>
              <a:rPr lang="fr-FR" sz="1400" dirty="0"/>
              <a:t> </a:t>
            </a:r>
            <a:r>
              <a:rPr lang="fr-FR" sz="1050" dirty="0"/>
              <a:t>(</a:t>
            </a:r>
            <a:r>
              <a:rPr lang="en-US" sz="1050" dirty="0"/>
              <a:t>Herrero,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M/EEG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Effect of respiratory phase </a:t>
            </a:r>
            <a:r>
              <a:rPr lang="en-GB" sz="1050" dirty="0"/>
              <a:t>(inhalation vs. exhalation) </a:t>
            </a:r>
            <a:r>
              <a:rPr lang="en-GB" sz="1400" dirty="0"/>
              <a:t>on alpha and beta power within various brain regions </a:t>
            </a:r>
            <a:r>
              <a:rPr lang="en-GB" sz="1050" dirty="0"/>
              <a:t>(anterior and posterior cingulate cortices, temporo-parietal junction, and insula)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 particular, modulation of regions typically associated with the Default Mode Network (DMN)</a:t>
            </a:r>
          </a:p>
          <a:p>
            <a:endParaRPr lang="en-GB" sz="1400" dirty="0"/>
          </a:p>
          <a:p>
            <a:r>
              <a:rPr lang="en-GB" sz="1400" b="1" dirty="0"/>
              <a:t>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Relationship between respiratory rhythms and brain oscillations (respiratory-modulated brain oscillations - RMBOs) could serve as a potential biomarker in a variety of disorders </a:t>
            </a:r>
            <a:r>
              <a:rPr lang="en-US" sz="1050" dirty="0"/>
              <a:t>(</a:t>
            </a:r>
            <a:r>
              <a:rPr lang="en-US" sz="1050" dirty="0" err="1"/>
              <a:t>Brændholt</a:t>
            </a:r>
            <a:r>
              <a:rPr lang="en-US" sz="1050" dirty="0"/>
              <a:t>,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C432C-DEE0-9167-1E8E-1EFD6B87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08" y="1468869"/>
            <a:ext cx="4270230" cy="152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3047D-3E63-282C-1AA7-179BA4DB1E12}"/>
              </a:ext>
            </a:extLst>
          </p:cNvPr>
          <p:cNvSpPr txBox="1"/>
          <p:nvPr/>
        </p:nvSpPr>
        <p:spPr>
          <a:xfrm>
            <a:off x="8625484" y="6442502"/>
            <a:ext cx="35665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 err="1"/>
              <a:t>Brændholt</a:t>
            </a:r>
            <a:r>
              <a:rPr lang="en-GB" sz="700" i="1" dirty="0"/>
              <a:t>, M., Kluger, D. S., Varga, S., Heck, D. H., Gross, J., &amp; Allen, M. (2023). Breathing in waves: Understanding Respiratory-Brain Coupling as a Gradient of Predictive Oscillations. Neuroscience &amp; </a:t>
            </a:r>
            <a:r>
              <a:rPr lang="en-GB" sz="700" i="1" dirty="0" err="1"/>
              <a:t>Biobehavioral</a:t>
            </a:r>
            <a:r>
              <a:rPr lang="en-GB" sz="700" i="1" dirty="0"/>
              <a:t> Reviews, 105262.</a:t>
            </a:r>
          </a:p>
        </p:txBody>
      </p:sp>
    </p:spTree>
    <p:extLst>
      <p:ext uri="{BB962C8B-B14F-4D97-AF65-F5344CB8AC3E}">
        <p14:creationId xmlns:p14="http://schemas.microsoft.com/office/powerpoint/2010/main" val="32929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Usage</a:t>
            </a:r>
            <a:endParaRPr lang="en-GB" dirty="0"/>
          </a:p>
        </p:txBody>
      </p:sp>
      <p:pic>
        <p:nvPicPr>
          <p:cNvPr id="7" name="Picture 8" descr="Polygraph tests controversial but still used">
            <a:extLst>
              <a:ext uri="{FF2B5EF4-FFF2-40B4-BE49-F238E27FC236}">
                <a16:creationId xmlns:a16="http://schemas.microsoft.com/office/drawing/2014/main" id="{13C6DBC6-4EC1-A086-02BE-ED3B72A6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89" y="3921163"/>
            <a:ext cx="3971693" cy="26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317348" y="1547186"/>
            <a:ext cx="670495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Neuroimaging</a:t>
            </a:r>
          </a:p>
          <a:p>
            <a:r>
              <a:rPr lang="en-GB" dirty="0"/>
              <a:t>MRI denoising </a:t>
            </a:r>
            <a:r>
              <a:rPr lang="en-GB" sz="1100" dirty="0"/>
              <a:t>(cf. work by Molly G. Bright)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causes head to move in periodic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Chest position changes influence the B0 field homogeneity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Fluctuations in arterial blood gas levels influences vascular tone and therefore blood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of </a:t>
            </a:r>
            <a:r>
              <a:rPr lang="en-US" i="1" dirty="0"/>
              <a:t>Respiratory Volume per Time (RVT)</a:t>
            </a:r>
            <a:r>
              <a:rPr lang="en-US" dirty="0"/>
              <a:t>, a product of respiratory volume and breathing rate, which can be used to identify lobal fMRI confounds of breathing</a:t>
            </a:r>
          </a:p>
          <a:p>
            <a:endParaRPr lang="en-GB" b="1" dirty="0"/>
          </a:p>
          <a:p>
            <a:r>
              <a:rPr lang="en-GB" b="1" dirty="0"/>
              <a:t>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Sleep monitoring (apnoea)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Sports psychology / Exercise physiology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Meditation with biofeedback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Altered states of consciousness </a:t>
            </a:r>
            <a:r>
              <a:rPr lang="en-GB"/>
              <a:t>(breathwork)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Forensic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“Polygraph” (lie detector)</a:t>
            </a:r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A226B-88EF-634A-371C-7AD0F175AD63}"/>
              </a:ext>
            </a:extLst>
          </p:cNvPr>
          <p:cNvSpPr/>
          <p:nvPr/>
        </p:nvSpPr>
        <p:spPr>
          <a:xfrm>
            <a:off x="8505348" y="5025660"/>
            <a:ext cx="1160145" cy="939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2" name="Picture 2" descr="Head motion mars most fMRI results, even after correction | Spectrum |  Autism Research News">
            <a:extLst>
              <a:ext uri="{FF2B5EF4-FFF2-40B4-BE49-F238E27FC236}">
                <a16:creationId xmlns:a16="http://schemas.microsoft.com/office/drawing/2014/main" id="{E6BD1B6A-9226-21BA-AF35-A52F9EA0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89" y="1457325"/>
            <a:ext cx="3480084" cy="23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2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Signal </a:t>
            </a:r>
            <a:r>
              <a:rPr lang="fr-FR" dirty="0" err="1">
                <a:solidFill>
                  <a:schemeClr val="bg1"/>
                </a:solidFill>
              </a:rPr>
              <a:t>decomposition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phasic</a:t>
            </a:r>
            <a:r>
              <a:rPr lang="fr-FR" dirty="0">
                <a:solidFill>
                  <a:schemeClr val="bg1"/>
                </a:solidFill>
              </a:rPr>
              <a:t> and tonic components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key </a:t>
            </a:r>
            <a:r>
              <a:rPr lang="fr-FR" dirty="0" err="1">
                <a:solidFill>
                  <a:schemeClr val="bg1"/>
                </a:solidFill>
              </a:rPr>
              <a:t>step</a:t>
            </a:r>
            <a:r>
              <a:rPr lang="fr-FR" dirty="0">
                <a:solidFill>
                  <a:schemeClr val="bg1"/>
                </a:solidFill>
              </a:rPr>
              <a:t> of ECG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Skin Conductance </a:t>
            </a:r>
            <a:r>
              <a:rPr lang="fr-FR" dirty="0" err="1">
                <a:solidFill>
                  <a:schemeClr val="bg1"/>
                </a:solidFill>
              </a:rPr>
              <a:t>Level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most</a:t>
            </a:r>
            <a:r>
              <a:rPr lang="fr-FR" dirty="0">
                <a:solidFill>
                  <a:schemeClr val="bg1"/>
                </a:solidFill>
              </a:rPr>
              <a:t> important component of EDA in </a:t>
            </a:r>
            <a:r>
              <a:rPr lang="fr-FR" dirty="0" err="1">
                <a:solidFill>
                  <a:schemeClr val="bg1"/>
                </a:solidFill>
              </a:rPr>
              <a:t>psychophysiology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 « respiration </a:t>
            </a:r>
            <a:r>
              <a:rPr lang="fr-FR" dirty="0" err="1">
                <a:solidFill>
                  <a:schemeClr val="bg1"/>
                </a:solidFill>
              </a:rPr>
              <a:t>belt</a:t>
            </a:r>
            <a:r>
              <a:rPr lang="fr-FR" dirty="0">
                <a:solidFill>
                  <a:schemeClr val="bg1"/>
                </a:solidFill>
              </a:rPr>
              <a:t> » records </a:t>
            </a:r>
            <a:r>
              <a:rPr lang="fr-FR" dirty="0" err="1">
                <a:solidFill>
                  <a:schemeClr val="bg1"/>
                </a:solidFill>
              </a:rPr>
              <a:t>something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else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than</a:t>
            </a:r>
            <a:r>
              <a:rPr lang="fr-FR" dirty="0">
                <a:solidFill>
                  <a:schemeClr val="bg1"/>
                </a:solidFill>
              </a:rPr>
              <a:t> respiration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Emotional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shows up in EDA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Recording</a:t>
            </a:r>
            <a:r>
              <a:rPr lang="fr-FR" dirty="0">
                <a:solidFill>
                  <a:schemeClr val="bg1"/>
                </a:solidFill>
              </a:rPr>
              <a:t> RSP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invasive and </a:t>
            </a:r>
            <a:r>
              <a:rPr lang="fr-FR" dirty="0" err="1">
                <a:solidFill>
                  <a:schemeClr val="bg1"/>
                </a:solidFill>
              </a:rPr>
              <a:t>expensive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RSA corresponds to « </a:t>
            </a:r>
            <a:r>
              <a:rPr lang="fr-FR" dirty="0" err="1">
                <a:solidFill>
                  <a:schemeClr val="bg1"/>
                </a:solidFill>
              </a:rPr>
              <a:t>Resting</a:t>
            </a:r>
            <a:r>
              <a:rPr lang="fr-FR" dirty="0">
                <a:solidFill>
                  <a:schemeClr val="bg1"/>
                </a:solidFill>
              </a:rPr>
              <a:t> State </a:t>
            </a:r>
            <a:r>
              <a:rPr lang="fr-FR" dirty="0" err="1">
                <a:solidFill>
                  <a:schemeClr val="bg1"/>
                </a:solidFill>
              </a:rPr>
              <a:t>Assessment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can </a:t>
            </a:r>
            <a:r>
              <a:rPr lang="fr-FR" dirty="0" err="1">
                <a:solidFill>
                  <a:schemeClr val="bg1"/>
                </a:solidFill>
              </a:rPr>
              <a:t>modulate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through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breathing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More </a:t>
            </a:r>
            <a:r>
              <a:rPr lang="fr-FR" dirty="0" err="1">
                <a:solidFill>
                  <a:schemeClr val="bg1"/>
                </a:solidFill>
              </a:rPr>
              <a:t>research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needed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the links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respiration and cognition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unmeasurable</a:t>
            </a:r>
            <a:endParaRPr lang="en-GB" dirty="0"/>
          </a:p>
        </p:txBody>
      </p:sp>
      <p:pic>
        <p:nvPicPr>
          <p:cNvPr id="2052" name="Picture 4" descr="Anatomy and Physiology Certificate Course Online">
            <a:extLst>
              <a:ext uri="{FF2B5EF4-FFF2-40B4-BE49-F238E27FC236}">
                <a16:creationId xmlns:a16="http://schemas.microsoft.com/office/drawing/2014/main" id="{F8153B43-A6B0-56C7-5F66-F944B44B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0" y="1568944"/>
            <a:ext cx="2374699" cy="23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0FC529-FBB9-C7B4-D4ED-087A9A5E2ECB}"/>
              </a:ext>
            </a:extLst>
          </p:cNvPr>
          <p:cNvSpPr/>
          <p:nvPr/>
        </p:nvSpPr>
        <p:spPr>
          <a:xfrm>
            <a:off x="2921786" y="1596324"/>
            <a:ext cx="6086483" cy="6611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Body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infinitely</a:t>
            </a:r>
            <a:r>
              <a:rPr lang="fr-FR" dirty="0"/>
              <a:t> » </a:t>
            </a:r>
            <a:r>
              <a:rPr lang="fr-FR" dirty="0" err="1"/>
              <a:t>complex</a:t>
            </a:r>
            <a:r>
              <a:rPr lang="fr-FR" dirty="0"/>
              <a:t> (</a:t>
            </a:r>
            <a:r>
              <a:rPr lang="fr-FR" dirty="0" err="1"/>
              <a:t>multiscale</a:t>
            </a:r>
            <a:r>
              <a:rPr lang="fr-FR" dirty="0"/>
              <a:t> 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Intractable construct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015727-5064-4325-03F0-0B2F7F12AF85}"/>
              </a:ext>
            </a:extLst>
          </p:cNvPr>
          <p:cNvSpPr/>
          <p:nvPr/>
        </p:nvSpPr>
        <p:spPr>
          <a:xfrm>
            <a:off x="2921785" y="2440265"/>
            <a:ext cx="6086483" cy="605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« </a:t>
            </a:r>
            <a:r>
              <a:rPr lang="fr-FR" dirty="0" err="1"/>
              <a:t>organs</a:t>
            </a:r>
            <a:r>
              <a:rPr lang="fr-FR" dirty="0"/>
              <a:t> » or « </a:t>
            </a:r>
            <a:r>
              <a:rPr lang="fr-FR" dirty="0" err="1"/>
              <a:t>systems</a:t>
            </a:r>
            <a:r>
              <a:rPr lang="fr-FR" dirty="0"/>
              <a:t>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cardiovascular</a:t>
            </a:r>
            <a:r>
              <a:rPr lang="fr-FR" dirty="0"/>
              <a:t>, </a:t>
            </a:r>
            <a:r>
              <a:rPr lang="fr-FR" dirty="0" err="1"/>
              <a:t>respiratory</a:t>
            </a:r>
            <a:r>
              <a:rPr lang="fr-FR" dirty="0"/>
              <a:t>, </a:t>
            </a:r>
            <a:r>
              <a:rPr lang="fr-FR" dirty="0" err="1"/>
              <a:t>gastric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E0800-5D0B-22A6-A57A-4E88E5EAD1FE}"/>
              </a:ext>
            </a:extLst>
          </p:cNvPr>
          <p:cNvSpPr/>
          <p:nvPr/>
        </p:nvSpPr>
        <p:spPr>
          <a:xfrm>
            <a:off x="2921785" y="3228250"/>
            <a:ext cx="6086483" cy="715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Measure</a:t>
            </a:r>
            <a:r>
              <a:rPr lang="fr-FR" dirty="0"/>
              <a:t> one type of « </a:t>
            </a:r>
            <a:r>
              <a:rPr lang="fr-FR" dirty="0" err="1"/>
              <a:t>activity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The </a:t>
            </a:r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of the </a:t>
            </a:r>
            <a:r>
              <a:rPr lang="fr-FR" dirty="0" err="1"/>
              <a:t>heart</a:t>
            </a:r>
            <a:r>
              <a:rPr lang="fr-FR" dirty="0"/>
              <a:t> muscles</a:t>
            </a:r>
            <a:endParaRPr lang="en-GB" dirty="0"/>
          </a:p>
        </p:txBody>
      </p:sp>
      <p:pic>
        <p:nvPicPr>
          <p:cNvPr id="2054" name="Picture 6" descr="Diploma In Anatomy And Physiology Of Human Body Global Edulink | vlr.eng.br">
            <a:extLst>
              <a:ext uri="{FF2B5EF4-FFF2-40B4-BE49-F238E27FC236}">
                <a16:creationId xmlns:a16="http://schemas.microsoft.com/office/drawing/2014/main" id="{E2966A0D-B667-6312-814B-3CA7E9E3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122" y="2420646"/>
            <a:ext cx="2456226" cy="13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kg Blue Images – Browse 30,644 Stock Photos, Vectors, and Video | Adobe  Stock">
            <a:extLst>
              <a:ext uri="{FF2B5EF4-FFF2-40B4-BE49-F238E27FC236}">
                <a16:creationId xmlns:a16="http://schemas.microsoft.com/office/drawing/2014/main" id="{6078E021-7816-D266-7C2D-22180E15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3" y="4064801"/>
            <a:ext cx="1955006" cy="13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3B0886-2DDB-CF20-0501-4975DF402B3C}"/>
              </a:ext>
            </a:extLst>
          </p:cNvPr>
          <p:cNvSpPr/>
          <p:nvPr/>
        </p:nvSpPr>
        <p:spPr>
          <a:xfrm>
            <a:off x="2921785" y="4064801"/>
            <a:ext cx="6086483" cy="7153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Transform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artifacts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7E1D2-3AC9-8B5B-56E4-EC4BFF794DF6}"/>
              </a:ext>
            </a:extLst>
          </p:cNvPr>
          <p:cNvSpPr/>
          <p:nvPr/>
        </p:nvSpPr>
        <p:spPr>
          <a:xfrm>
            <a:off x="2921784" y="4901352"/>
            <a:ext cx="6086483" cy="71539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Summarize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average</a:t>
            </a:r>
            <a:r>
              <a:rPr lang="fr-FR" dirty="0"/>
              <a:t>, SD, count</a:t>
            </a:r>
            <a:endParaRPr lang="en-GB" dirty="0"/>
          </a:p>
        </p:txBody>
      </p:sp>
      <p:pic>
        <p:nvPicPr>
          <p:cNvPr id="2058" name="Picture 10" descr="How to Read a Patient Monitor: Numbers and Lines Explained">
            <a:extLst>
              <a:ext uri="{FF2B5EF4-FFF2-40B4-BE49-F238E27FC236}">
                <a16:creationId xmlns:a16="http://schemas.microsoft.com/office/drawing/2014/main" id="{D6CEEC36-3808-F878-712F-C82FD129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2" y="4007645"/>
            <a:ext cx="2644876" cy="19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8F03EE9-C672-BF50-4960-0FF4D861A069}"/>
              </a:ext>
            </a:extLst>
          </p:cNvPr>
          <p:cNvSpPr/>
          <p:nvPr/>
        </p:nvSpPr>
        <p:spPr>
          <a:xfrm>
            <a:off x="2921783" y="5737903"/>
            <a:ext cx="6086483" cy="7153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Descriptors</a:t>
            </a:r>
            <a:r>
              <a:rPr lang="fr-FR" dirty="0"/>
              <a:t> (= </a:t>
            </a:r>
            <a:r>
              <a:rPr lang="fr-FR" dirty="0" err="1"/>
              <a:t>physiological</a:t>
            </a:r>
            <a:r>
              <a:rPr lang="fr-FR" dirty="0"/>
              <a:t> indices)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« 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heart</a:t>
            </a:r>
            <a:r>
              <a:rPr lang="fr-FR" dirty="0"/>
              <a:t> rate », « 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eye</a:t>
            </a:r>
            <a:r>
              <a:rPr lang="fr-FR" dirty="0"/>
              <a:t> </a:t>
            </a:r>
            <a:r>
              <a:rPr lang="fr-FR" dirty="0" err="1"/>
              <a:t>blinks</a:t>
            </a:r>
            <a:r>
              <a:rPr lang="fr-FR" dirty="0"/>
              <a:t> »</a:t>
            </a:r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21C4E-15CA-9561-A3F1-643B0BF86C4E}"/>
              </a:ext>
            </a:extLst>
          </p:cNvPr>
          <p:cNvSpPr/>
          <p:nvPr/>
        </p:nvSpPr>
        <p:spPr>
          <a:xfrm>
            <a:off x="8572500" y="1457325"/>
            <a:ext cx="1564481" cy="534352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E4A6-D4F4-4FD4-06D8-CF1FFBF3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Timescales</a:t>
            </a:r>
            <a:r>
              <a:rPr lang="fr-FR" sz="4400" dirty="0"/>
              <a:t> of </a:t>
            </a:r>
            <a:r>
              <a:rPr lang="fr-FR" sz="4400" dirty="0" err="1"/>
              <a:t>physiological</a:t>
            </a:r>
            <a:r>
              <a:rPr lang="fr-FR" sz="4400" dirty="0"/>
              <a:t> </a:t>
            </a:r>
            <a:r>
              <a:rPr lang="fr-FR" sz="4400" dirty="0" err="1"/>
              <a:t>variability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2D470-3672-1183-8189-3898235CB3DE}"/>
              </a:ext>
            </a:extLst>
          </p:cNvPr>
          <p:cNvSpPr txBox="1"/>
          <p:nvPr/>
        </p:nvSpPr>
        <p:spPr>
          <a:xfrm>
            <a:off x="8167686" y="6257836"/>
            <a:ext cx="4024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i="1" dirty="0"/>
              <a:t>Critchley et al. (2023). </a:t>
            </a:r>
            <a:r>
              <a:rPr lang="en-GB" sz="1100" i="1" dirty="0">
                <a:hlinkClick r:id="rId2"/>
              </a:rPr>
              <a:t>Cardiac </a:t>
            </a:r>
            <a:r>
              <a:rPr lang="en-GB" sz="1100" i="1" dirty="0" err="1">
                <a:hlinkClick r:id="rId2"/>
              </a:rPr>
              <a:t>interoception</a:t>
            </a:r>
            <a:r>
              <a:rPr lang="en-GB" sz="1100" i="1" dirty="0">
                <a:hlinkClick r:id="rId2"/>
              </a:rPr>
              <a:t> in patients accessing secondary mental health services: A transdiagnostic study. Autonomic Neuroscience</a:t>
            </a:r>
            <a:r>
              <a:rPr lang="en-GB" sz="1100" i="1" dirty="0"/>
              <a:t>, 245, 103072.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821A2-CC5C-3FA3-1F66-0C5958F0E549}"/>
              </a:ext>
            </a:extLst>
          </p:cNvPr>
          <p:cNvSpPr/>
          <p:nvPr/>
        </p:nvSpPr>
        <p:spPr>
          <a:xfrm>
            <a:off x="700087" y="1590675"/>
            <a:ext cx="2978944" cy="13954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Intergroup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Illnesses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Physical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Mental </a:t>
            </a:r>
            <a:r>
              <a:rPr lang="en-US" sz="1050" dirty="0">
                <a:solidFill>
                  <a:schemeClr val="tx1"/>
                </a:solidFill>
              </a:rPr>
              <a:t>(Critchley et al.,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D2D23-6648-1810-176D-30A1F9F8524E}"/>
              </a:ext>
            </a:extLst>
          </p:cNvPr>
          <p:cNvSpPr/>
          <p:nvPr/>
        </p:nvSpPr>
        <p:spPr>
          <a:xfrm>
            <a:off x="3838702" y="1590675"/>
            <a:ext cx="4024313" cy="34028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Intraindividual (States) – Slow dynamics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30s –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Circadian rhythms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Affective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Anxiety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Attention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Cognitive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Resting-state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“State-related” / Block design paradigms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6B4C8-C056-F37A-9E36-5D2669C84A0F}"/>
              </a:ext>
            </a:extLst>
          </p:cNvPr>
          <p:cNvSpPr/>
          <p:nvPr/>
        </p:nvSpPr>
        <p:spPr>
          <a:xfrm>
            <a:off x="700087" y="3069431"/>
            <a:ext cx="2978944" cy="35055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Interindividual (trait)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“stable”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 Reactivity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Schizophrenia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Sense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Personality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Mindfulness 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“Dispositional characteristics”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7BD09-AD95-00B4-7A6E-3FDC77AB5130}"/>
              </a:ext>
            </a:extLst>
          </p:cNvPr>
          <p:cNvSpPr/>
          <p:nvPr/>
        </p:nvSpPr>
        <p:spPr>
          <a:xfrm>
            <a:off x="8022686" y="1590675"/>
            <a:ext cx="4024313" cy="2059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Intraindividual (Events) – Fast dynamics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0-10s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Attentional engagement and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Decision making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“Event-related” paradigms</a:t>
            </a:r>
          </a:p>
        </p:txBody>
      </p:sp>
    </p:spTree>
    <p:extLst>
      <p:ext uri="{BB962C8B-B14F-4D97-AF65-F5344CB8AC3E}">
        <p14:creationId xmlns:p14="http://schemas.microsoft.com/office/powerpoint/2010/main" val="14354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Physiological</a:t>
            </a:r>
            <a:r>
              <a:rPr lang="fr-FR" dirty="0"/>
              <a:t>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54D93-F0EF-ED2D-A93C-622D72DE71AD}"/>
              </a:ext>
            </a:extLst>
          </p:cNvPr>
          <p:cNvSpPr txBox="1"/>
          <p:nvPr/>
        </p:nvSpPr>
        <p:spPr>
          <a:xfrm>
            <a:off x="328577" y="1630918"/>
            <a:ext cx="7979604" cy="4893647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b="1" dirty="0"/>
              <a:t>Physiological signals </a:t>
            </a:r>
            <a:r>
              <a:rPr lang="en-GB" dirty="0"/>
              <a:t>(aka bodily signals, </a:t>
            </a:r>
            <a:r>
              <a:rPr lang="en-GB" dirty="0" err="1"/>
              <a:t>biosignals</a:t>
            </a:r>
            <a:r>
              <a:rPr lang="en-GB" dirty="0"/>
              <a:t>): specific type of activity of an organ measured over time</a:t>
            </a:r>
          </a:p>
          <a:p>
            <a:endParaRPr lang="en-GB" b="1" dirty="0"/>
          </a:p>
          <a:p>
            <a:r>
              <a:rPr lang="en-GB" b="1" dirty="0"/>
              <a:t>Physiological indices </a:t>
            </a:r>
            <a:r>
              <a:rPr lang="en-GB" dirty="0"/>
              <a:t>(aka “features”)</a:t>
            </a:r>
            <a:r>
              <a:rPr lang="en-GB" b="1" dirty="0"/>
              <a:t> </a:t>
            </a:r>
            <a:r>
              <a:rPr lang="en-GB" dirty="0"/>
              <a:t>used are the end-result of a complex process of digitalization and simplification</a:t>
            </a:r>
          </a:p>
          <a:p>
            <a:endParaRPr lang="en-GB" dirty="0"/>
          </a:p>
          <a:p>
            <a:r>
              <a:rPr lang="en-GB" dirty="0"/>
              <a:t>They are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imperfect summaries </a:t>
            </a:r>
            <a:r>
              <a:rPr lang="en-GB" dirty="0"/>
              <a:t>of </a:t>
            </a:r>
            <a:r>
              <a:rPr lang="en-GB" b="1" dirty="0">
                <a:solidFill>
                  <a:schemeClr val="accent6"/>
                </a:solidFill>
              </a:rPr>
              <a:t>specific aspects </a:t>
            </a:r>
            <a:r>
              <a:rPr lang="en-GB" dirty="0"/>
              <a:t>of the activity of a </a:t>
            </a:r>
            <a:r>
              <a:rPr lang="en-GB" b="1" dirty="0">
                <a:solidFill>
                  <a:schemeClr val="accent1"/>
                </a:solidFill>
              </a:rPr>
              <a:t>subset of organs </a:t>
            </a:r>
            <a:r>
              <a:rPr lang="en-GB" dirty="0"/>
              <a:t>of the body</a:t>
            </a:r>
          </a:p>
          <a:p>
            <a:endParaRPr lang="en-GB" dirty="0"/>
          </a:p>
          <a:p>
            <a:r>
              <a:rPr lang="en-GB" b="1" dirty="0"/>
              <a:t>BUT</a:t>
            </a:r>
            <a:r>
              <a:rPr lang="en-GB" dirty="0"/>
              <a:t> they are useful!</a:t>
            </a:r>
          </a:p>
          <a:p>
            <a:endParaRPr lang="en-GB" dirty="0"/>
          </a:p>
          <a:p>
            <a:r>
              <a:rPr lang="en-GB" dirty="0"/>
              <a:t>+ On-going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comprehensive recordings</a:t>
            </a:r>
          </a:p>
          <a:p>
            <a:pPr lvl="1"/>
            <a:r>
              <a:rPr lang="en-GB" sz="1400" i="1" dirty="0"/>
              <a:t>e.g., concurrent ECG, EDA, RSP, 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measures </a:t>
            </a:r>
          </a:p>
          <a:p>
            <a:pPr lvl="1"/>
            <a:r>
              <a:rPr lang="en-GB" sz="1400" i="1" dirty="0"/>
              <a:t>e.g., EGG, </a:t>
            </a:r>
            <a:r>
              <a:rPr lang="en-GB" sz="1400" i="1" dirty="0" err="1"/>
              <a:t>iEEG</a:t>
            </a:r>
            <a:r>
              <a:rPr lang="en-GB" sz="1400" i="1" dirty="0"/>
              <a:t>, mobile MEG, remote PPG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processing approaches/algorithms offer new insights</a:t>
            </a:r>
          </a:p>
          <a:p>
            <a:pPr lvl="1"/>
            <a:r>
              <a:rPr lang="en-GB" sz="1400" i="1" dirty="0"/>
              <a:t>e.g., fractal physiology</a:t>
            </a:r>
          </a:p>
        </p:txBody>
      </p:sp>
      <p:pic>
        <p:nvPicPr>
          <p:cNvPr id="11" name="Picture 10" descr="How to Read a Patient Monitor: Numbers and Lines Explained">
            <a:extLst>
              <a:ext uri="{FF2B5EF4-FFF2-40B4-BE49-F238E27FC236}">
                <a16:creationId xmlns:a16="http://schemas.microsoft.com/office/drawing/2014/main" id="{C002727C-16A0-A660-AEC9-01E4F24E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37" y="2650331"/>
            <a:ext cx="3222686" cy="23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EA21-414E-10AE-4F6E-F99B9707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Top-down or Bottom-up?</a:t>
            </a:r>
            <a:endParaRPr lang="en-GB" dirty="0"/>
          </a:p>
        </p:txBody>
      </p:sp>
      <p:pic>
        <p:nvPicPr>
          <p:cNvPr id="5" name="Picture 2" descr="Frontiers | A Practical Guide to Resonance Frequency Assessment for Heart  Rate Variability Biofeedback">
            <a:extLst>
              <a:ext uri="{FF2B5EF4-FFF2-40B4-BE49-F238E27FC236}">
                <a16:creationId xmlns:a16="http://schemas.microsoft.com/office/drawing/2014/main" id="{25EF16B9-B691-F29F-6EC2-80A620A1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79" y="1817411"/>
            <a:ext cx="3830820" cy="46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3F9AB5-C317-5812-0086-124213D69F08}"/>
              </a:ext>
            </a:extLst>
          </p:cNvPr>
          <p:cNvSpPr/>
          <p:nvPr/>
        </p:nvSpPr>
        <p:spPr>
          <a:xfrm>
            <a:off x="790313" y="3034573"/>
            <a:ext cx="5700458" cy="35404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/>
              <a:t>Example</a:t>
            </a:r>
            <a:r>
              <a:rPr lang="en-US" sz="1400" b="1" dirty="0"/>
              <a:t>: Cardiac Activity - Heart Rate (HR)</a:t>
            </a:r>
          </a:p>
          <a:p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Top-down influences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Rapid changes: autonomic nervous system (ANS): adaptive system (influenced by cognition)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Slow changes: circadian rhythms, sleep cycles, metabolism, and changes in body temperature and hormonal systems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Bottom-up influences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cognitive processes take into account the bodily state (heart rate, cardiac phase,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Constant </a:t>
            </a:r>
            <a:r>
              <a:rPr lang="en-US" sz="1400" b="1" dirty="0"/>
              <a:t>Interaction </a:t>
            </a:r>
            <a:r>
              <a:rPr lang="en-US" sz="1400" dirty="0"/>
              <a:t>between the body and the brain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Distinction between </a:t>
            </a:r>
            <a:r>
              <a:rPr lang="en-US" sz="1400" b="1" dirty="0"/>
              <a:t>cause</a:t>
            </a:r>
            <a:r>
              <a:rPr lang="en-US" sz="1400" dirty="0"/>
              <a:t> and </a:t>
            </a:r>
            <a:r>
              <a:rPr lang="en-US" sz="1400" b="1" dirty="0"/>
              <a:t>effect</a:t>
            </a:r>
            <a:r>
              <a:rPr lang="en-US" sz="1400" dirty="0"/>
              <a:t> difficult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73693-E543-ED75-FC5D-6DCB394D3FB6}"/>
              </a:ext>
            </a:extLst>
          </p:cNvPr>
          <p:cNvSpPr txBox="1"/>
          <p:nvPr/>
        </p:nvSpPr>
        <p:spPr>
          <a:xfrm>
            <a:off x="788806" y="1397675"/>
            <a:ext cx="733127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Dependent variable ~ Independent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E.g., </a:t>
            </a:r>
            <a:r>
              <a:rPr lang="en-US" sz="1600" i="1" dirty="0"/>
              <a:t>Reaction Time ~ Experimental Condition</a:t>
            </a:r>
          </a:p>
          <a:p>
            <a:endParaRPr lang="en-US" sz="1600" dirty="0"/>
          </a:p>
          <a:p>
            <a:r>
              <a:rPr lang="en-US" sz="1600" dirty="0"/>
              <a:t>Adding physiological indices… 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 ~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time ~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0427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2DED9F4-B888-D53E-BAE3-07443032D400}"/>
              </a:ext>
            </a:extLst>
          </p:cNvPr>
          <p:cNvSpPr/>
          <p:nvPr/>
        </p:nvSpPr>
        <p:spPr>
          <a:xfrm>
            <a:off x="0" y="1343025"/>
            <a:ext cx="12192000" cy="5514975"/>
          </a:xfrm>
          <a:prstGeom prst="rect">
            <a:avLst/>
          </a:prstGeom>
          <a:solidFill>
            <a:srgbClr val="22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CEA21-414E-10AE-4F6E-F99B9707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vs.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Physiology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E041A-4B36-EB80-8A53-45F9BAE6323B}"/>
              </a:ext>
            </a:extLst>
          </p:cNvPr>
          <p:cNvSpPr/>
          <p:nvPr/>
        </p:nvSpPr>
        <p:spPr>
          <a:xfrm>
            <a:off x="4013907" y="1596761"/>
            <a:ext cx="4366395" cy="6046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Physiological</a:t>
            </a:r>
            <a:r>
              <a:rPr lang="fr-FR" dirty="0"/>
              <a:t> Indices</a:t>
            </a:r>
          </a:p>
          <a:p>
            <a:pPr algn="ctr"/>
            <a:r>
              <a:rPr lang="fr-FR" sz="900" i="1" dirty="0"/>
              <a:t>(e.g., changes of </a:t>
            </a:r>
            <a:r>
              <a:rPr lang="fr-FR" sz="900" i="1" dirty="0" err="1"/>
              <a:t>heart</a:t>
            </a:r>
            <a:r>
              <a:rPr lang="fr-FR" sz="900" i="1" dirty="0"/>
              <a:t> rate, skin conductance amplitude, respiration phase, …)</a:t>
            </a:r>
            <a:endParaRPr lang="en-GB" sz="9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BBC1DF-C20E-F084-BB82-014B4860580A}"/>
              </a:ext>
            </a:extLst>
          </p:cNvPr>
          <p:cNvSpPr/>
          <p:nvPr/>
        </p:nvSpPr>
        <p:spPr>
          <a:xfrm>
            <a:off x="1872686" y="2800690"/>
            <a:ext cx="3864077" cy="604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sz="1000" dirty="0"/>
              <a:t>(to the world)</a:t>
            </a:r>
          </a:p>
          <a:p>
            <a:pPr algn="ctr"/>
            <a:endParaRPr lang="fr-FR" sz="800" i="1" dirty="0"/>
          </a:p>
          <a:p>
            <a:pPr algn="ctr"/>
            <a:r>
              <a:rPr lang="fr-FR" sz="800" i="1" dirty="0" err="1"/>
              <a:t>physiological</a:t>
            </a:r>
            <a:r>
              <a:rPr lang="fr-FR" sz="800" i="1" dirty="0"/>
              <a:t> index ~ </a:t>
            </a:r>
            <a:r>
              <a:rPr lang="fr-FR" sz="800" i="1" dirty="0" err="1"/>
              <a:t>independent</a:t>
            </a:r>
            <a:r>
              <a:rPr lang="fr-FR" sz="800" i="1" dirty="0"/>
              <a:t> variable</a:t>
            </a:r>
            <a:endParaRPr lang="en-GB" sz="7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AAC64-1FF0-E7E9-FA24-C7BE33A0B587}"/>
              </a:ext>
            </a:extLst>
          </p:cNvPr>
          <p:cNvSpPr/>
          <p:nvPr/>
        </p:nvSpPr>
        <p:spPr>
          <a:xfrm>
            <a:off x="6658436" y="2800690"/>
            <a:ext cx="3864077" cy="6046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sz="900" dirty="0"/>
              <a:t>(of future/</a:t>
            </a:r>
            <a:r>
              <a:rPr lang="fr-FR" sz="900" dirty="0" err="1"/>
              <a:t>ongoing</a:t>
            </a:r>
            <a:r>
              <a:rPr lang="fr-FR" sz="900" dirty="0"/>
              <a:t> </a:t>
            </a:r>
            <a:r>
              <a:rPr lang="fr-FR" sz="900" dirty="0" err="1"/>
              <a:t>behaviour</a:t>
            </a:r>
            <a:r>
              <a:rPr lang="fr-FR" sz="900" dirty="0"/>
              <a:t>)</a:t>
            </a:r>
          </a:p>
          <a:p>
            <a:pPr algn="ctr"/>
            <a:endParaRPr lang="fr-FR" sz="800" i="1" dirty="0"/>
          </a:p>
          <a:p>
            <a:pPr algn="ctr"/>
            <a:r>
              <a:rPr lang="fr-FR" sz="800" i="1" dirty="0" err="1"/>
              <a:t>dependent</a:t>
            </a:r>
            <a:r>
              <a:rPr lang="fr-FR" sz="800" i="1" dirty="0"/>
              <a:t> variable ~ </a:t>
            </a:r>
            <a:r>
              <a:rPr lang="fr-FR" sz="800" i="1" dirty="0" err="1"/>
              <a:t>physiological</a:t>
            </a:r>
            <a:r>
              <a:rPr lang="fr-FR" sz="800" i="1" dirty="0"/>
              <a:t> index</a:t>
            </a:r>
            <a:endParaRPr lang="en-GB" sz="7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FE18BB-05DA-4D02-1C09-28A6B2B371A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2900843" y="3405374"/>
            <a:ext cx="903882" cy="845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55B9A-9233-5D29-114F-4DD7D47FAD14}"/>
              </a:ext>
            </a:extLst>
          </p:cNvPr>
          <p:cNvSpPr/>
          <p:nvPr/>
        </p:nvSpPr>
        <p:spPr>
          <a:xfrm>
            <a:off x="1934823" y="4250949"/>
            <a:ext cx="1932039" cy="604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Event-</a:t>
            </a:r>
            <a:r>
              <a:rPr lang="fr-FR" dirty="0" err="1"/>
              <a:t>related</a:t>
            </a:r>
            <a:endParaRPr lang="fr-FR" dirty="0"/>
          </a:p>
          <a:p>
            <a:pPr algn="ctr"/>
            <a:r>
              <a:rPr lang="fr-FR" sz="900" i="1" dirty="0"/>
              <a:t>Dynamic</a:t>
            </a:r>
            <a:endParaRPr lang="en-GB" sz="9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A75A5-A88A-DEA9-55F2-67E694311BA8}"/>
              </a:ext>
            </a:extLst>
          </p:cNvPr>
          <p:cNvSpPr/>
          <p:nvPr/>
        </p:nvSpPr>
        <p:spPr>
          <a:xfrm>
            <a:off x="5231086" y="4250949"/>
            <a:ext cx="193203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State-</a:t>
            </a:r>
            <a:r>
              <a:rPr lang="fr-FR" dirty="0" err="1"/>
              <a:t>related</a:t>
            </a:r>
            <a:endParaRPr lang="fr-FR" dirty="0"/>
          </a:p>
          <a:p>
            <a:pPr algn="ctr"/>
            <a:r>
              <a:rPr lang="fr-FR" sz="900" i="1" dirty="0" err="1"/>
              <a:t>Metastable</a:t>
            </a:r>
            <a:endParaRPr lang="en-GB" sz="9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92F40-BC6B-7934-74E4-D5B89A04BFD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3804725" y="3405374"/>
            <a:ext cx="2392381" cy="845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58E32-C6E0-2BCC-0E6F-354540830F5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804725" y="2201445"/>
            <a:ext cx="2392380" cy="599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D0213F-88AB-FF6A-CB02-E4081146888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97105" y="2201445"/>
            <a:ext cx="2393370" cy="599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9EA011-E048-9FC8-5500-55F0E4A0E57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97106" y="3405374"/>
            <a:ext cx="2393369" cy="845575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485677-D14C-73F1-10F6-9F215BCBD24C}"/>
              </a:ext>
            </a:extLst>
          </p:cNvPr>
          <p:cNvSpPr/>
          <p:nvPr/>
        </p:nvSpPr>
        <p:spPr>
          <a:xfrm>
            <a:off x="1934823" y="5398866"/>
            <a:ext cx="2639174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Amplitude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Skin Conductance </a:t>
            </a:r>
            <a:r>
              <a:rPr lang="fr-FR" sz="1050" b="1" dirty="0" err="1">
                <a:solidFill>
                  <a:schemeClr val="bg1"/>
                </a:solidFill>
              </a:rPr>
              <a:t>Response</a:t>
            </a:r>
            <a:r>
              <a:rPr lang="fr-FR" sz="1050" b="1" dirty="0">
                <a:solidFill>
                  <a:schemeClr val="bg1"/>
                </a:solidFill>
              </a:rPr>
              <a:t> Amplitude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415DC1-222C-D144-476B-877CFC077115}"/>
              </a:ext>
            </a:extLst>
          </p:cNvPr>
          <p:cNvSpPr/>
          <p:nvPr/>
        </p:nvSpPr>
        <p:spPr>
          <a:xfrm>
            <a:off x="4876833" y="5224616"/>
            <a:ext cx="2852140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 </a:t>
            </a:r>
            <a:r>
              <a:rPr lang="fr-FR" sz="1050" b="1" dirty="0" err="1">
                <a:solidFill>
                  <a:schemeClr val="bg1"/>
                </a:solidFill>
              </a:rPr>
              <a:t>Variability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 </a:t>
            </a:r>
            <a:r>
              <a:rPr lang="fr-FR" sz="1050" b="1" dirty="0" err="1">
                <a:solidFill>
                  <a:schemeClr val="bg1"/>
                </a:solidFill>
              </a:rPr>
              <a:t>Variability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Number</a:t>
            </a:r>
            <a:r>
              <a:rPr lang="fr-FR" sz="1050" b="1" dirty="0">
                <a:solidFill>
                  <a:schemeClr val="bg1"/>
                </a:solidFill>
              </a:rPr>
              <a:t> of Skin Conductance </a:t>
            </a:r>
            <a:r>
              <a:rPr lang="fr-FR" sz="1050" b="1" dirty="0" err="1">
                <a:solidFill>
                  <a:schemeClr val="bg1"/>
                </a:solidFill>
              </a:rPr>
              <a:t>Responses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51D51-BF37-C136-8A02-E31CAAD9DEF2}"/>
              </a:ext>
            </a:extLst>
          </p:cNvPr>
          <p:cNvSpPr/>
          <p:nvPr/>
        </p:nvSpPr>
        <p:spPr>
          <a:xfrm>
            <a:off x="8031809" y="5410884"/>
            <a:ext cx="1932039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Cardiac</a:t>
            </a:r>
            <a:r>
              <a:rPr lang="fr-FR" sz="1050" b="1" dirty="0">
                <a:solidFill>
                  <a:schemeClr val="bg1"/>
                </a:solidFill>
              </a:rPr>
              <a:t> Phase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Phase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Skin Conductance </a:t>
            </a:r>
            <a:r>
              <a:rPr lang="fr-FR" sz="1050" b="1" dirty="0" err="1">
                <a:solidFill>
                  <a:schemeClr val="bg1"/>
                </a:solidFill>
              </a:rPr>
              <a:t>Level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  <a:endParaRPr lang="en-GB" sz="105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86A1-6573-20CB-8BC7-A8549C57611D}"/>
              </a:ext>
            </a:extLst>
          </p:cNvPr>
          <p:cNvCxnSpPr>
            <a:cxnSpLocks/>
          </p:cNvCxnSpPr>
          <p:nvPr/>
        </p:nvCxnSpPr>
        <p:spPr>
          <a:xfrm>
            <a:off x="2900843" y="4855633"/>
            <a:ext cx="0" cy="4424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D56BB-99EC-721E-B2ED-A6C03EF16F83}"/>
              </a:ext>
            </a:extLst>
          </p:cNvPr>
          <p:cNvCxnSpPr>
            <a:cxnSpLocks/>
          </p:cNvCxnSpPr>
          <p:nvPr/>
        </p:nvCxnSpPr>
        <p:spPr>
          <a:xfrm>
            <a:off x="6197106" y="4855633"/>
            <a:ext cx="0" cy="4424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39648B-AB1B-1459-CF27-29EBA8CBF4A0}"/>
              </a:ext>
            </a:extLst>
          </p:cNvPr>
          <p:cNvCxnSpPr>
            <a:cxnSpLocks/>
          </p:cNvCxnSpPr>
          <p:nvPr/>
        </p:nvCxnSpPr>
        <p:spPr>
          <a:xfrm flipH="1">
            <a:off x="8590474" y="3405374"/>
            <a:ext cx="789" cy="19934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dern Medical Research Laboratory: Two Scientists Use Computer | Intelerad">
            <a:extLst>
              <a:ext uri="{FF2B5EF4-FFF2-40B4-BE49-F238E27FC236}">
                <a16:creationId xmlns:a16="http://schemas.microsoft.com/office/drawing/2014/main" id="{9FB8D97B-D75C-4D4C-0A1F-C258B9CD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6" r="19397" b="1"/>
          <a:stretch/>
        </p:blipFill>
        <p:spPr bwMode="auto">
          <a:xfrm>
            <a:off x="6160580" y="1436276"/>
            <a:ext cx="5912891" cy="53252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54D93-F0EF-ED2D-A93C-622D72DE71AD}"/>
              </a:ext>
            </a:extLst>
          </p:cNvPr>
          <p:cNvSpPr txBox="1"/>
          <p:nvPr/>
        </p:nvSpPr>
        <p:spPr>
          <a:xfrm>
            <a:off x="243840" y="1630680"/>
            <a:ext cx="5852160" cy="40233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For each type of physiological signal (e.g., ECG, EDA, RSP, …), develop a knowledge and understanding of the existing indices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Their (mathematical) definition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Category and use-cases (reactive vs. predictive)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Limitations (they are imperfect summaries)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Selection of appropriate indices for the goals at hand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 dirty="0"/>
              <a:t>As </a:t>
            </a:r>
            <a:r>
              <a:rPr lang="fr-FR"/>
              <a:t>a researcher…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13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indices are </a:t>
            </a:r>
            <a:r>
              <a:rPr lang="fr-FR" dirty="0" err="1">
                <a:solidFill>
                  <a:schemeClr val="bg1"/>
                </a:solidFill>
              </a:rPr>
              <a:t>accurate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descriptors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specific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There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no </a:t>
            </a:r>
            <a:r>
              <a:rPr lang="fr-FR" dirty="0" err="1">
                <a:solidFill>
                  <a:schemeClr val="bg1"/>
                </a:solidFill>
              </a:rPr>
              <a:t>difference</a:t>
            </a:r>
            <a:r>
              <a:rPr lang="fr-FR" dirty="0">
                <a:solidFill>
                  <a:schemeClr val="bg1"/>
                </a:solidFill>
              </a:rPr>
              <a:t> in the </a:t>
            </a:r>
            <a:r>
              <a:rPr lang="fr-FR" dirty="0" err="1">
                <a:solidFill>
                  <a:schemeClr val="bg1"/>
                </a:solidFill>
              </a:rPr>
              <a:t>overall</a:t>
            </a:r>
            <a:r>
              <a:rPr lang="fr-FR" dirty="0">
                <a:solidFill>
                  <a:schemeClr val="bg1"/>
                </a:solidFill>
              </a:rPr>
              <a:t> value of </a:t>
            </a: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indices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pathological</a:t>
            </a:r>
            <a:r>
              <a:rPr lang="fr-FR" dirty="0">
                <a:solidFill>
                  <a:schemeClr val="bg1"/>
                </a:solidFill>
              </a:rPr>
              <a:t> group (e.g., vs. </a:t>
            </a:r>
            <a:r>
              <a:rPr lang="fr-FR" dirty="0" err="1">
                <a:solidFill>
                  <a:schemeClr val="bg1"/>
                </a:solidFill>
              </a:rPr>
              <a:t>Healthy</a:t>
            </a:r>
            <a:r>
              <a:rPr lang="fr-FR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a « 3-2-1-go », </a:t>
            </a:r>
            <a:r>
              <a:rPr lang="fr-FR" dirty="0" err="1">
                <a:solidFill>
                  <a:schemeClr val="bg1"/>
                </a:solidFill>
              </a:rPr>
              <a:t>my</a:t>
            </a:r>
            <a:r>
              <a:rPr lang="fr-FR" dirty="0">
                <a:solidFill>
                  <a:schemeClr val="bg1"/>
                </a:solidFill>
              </a:rPr>
              <a:t> participants are </a:t>
            </a:r>
            <a:r>
              <a:rPr lang="fr-FR" dirty="0" err="1">
                <a:solidFill>
                  <a:schemeClr val="bg1"/>
                </a:solidFill>
              </a:rPr>
              <a:t>instructed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stay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still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their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eyes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closed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during</a:t>
            </a:r>
            <a:r>
              <a:rPr lang="fr-FR" dirty="0">
                <a:solidFill>
                  <a:schemeClr val="bg1"/>
                </a:solidFill>
              </a:rPr>
              <a:t> 10min. Are </a:t>
            </a:r>
            <a:r>
              <a:rPr lang="fr-FR" dirty="0" err="1">
                <a:solidFill>
                  <a:schemeClr val="bg1"/>
                </a:solidFill>
              </a:rPr>
              <a:t>event-related</a:t>
            </a:r>
            <a:r>
              <a:rPr lang="fr-FR" dirty="0">
                <a:solidFill>
                  <a:schemeClr val="bg1"/>
                </a:solidFill>
              </a:rPr>
              <a:t> indices </a:t>
            </a:r>
            <a:r>
              <a:rPr lang="fr-FR" dirty="0" err="1">
                <a:solidFill>
                  <a:schemeClr val="bg1"/>
                </a:solidFill>
              </a:rPr>
              <a:t>likely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appropriate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analyze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 </a:t>
            </a:r>
            <a:r>
              <a:rPr lang="fr-FR" dirty="0" err="1">
                <a:solidFill>
                  <a:schemeClr val="bg1"/>
                </a:solidFill>
              </a:rPr>
              <a:t>participant’s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current</a:t>
            </a:r>
            <a:r>
              <a:rPr lang="fr-FR" dirty="0">
                <a:solidFill>
                  <a:schemeClr val="bg1"/>
                </a:solidFill>
              </a:rPr>
              <a:t> value of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precisely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when</a:t>
            </a:r>
            <a:r>
              <a:rPr lang="fr-FR" dirty="0">
                <a:solidFill>
                  <a:schemeClr val="bg1"/>
                </a:solidFill>
              </a:rPr>
              <a:t> a stimulus </a:t>
            </a:r>
            <a:r>
              <a:rPr lang="fr-FR" dirty="0" err="1">
                <a:solidFill>
                  <a:schemeClr val="bg1"/>
                </a:solidFill>
              </a:rPr>
              <a:t>appear</a:t>
            </a:r>
            <a:r>
              <a:rPr lang="fr-FR" dirty="0">
                <a:solidFill>
                  <a:schemeClr val="bg1"/>
                </a:solidFill>
              </a:rPr>
              <a:t> on the screen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rather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reactive</a:t>
            </a:r>
            <a:r>
              <a:rPr lang="fr-FR" dirty="0">
                <a:solidFill>
                  <a:schemeClr val="bg1"/>
                </a:solidFill>
              </a:rPr>
              <a:t> or a </a:t>
            </a:r>
            <a:r>
              <a:rPr lang="fr-FR" dirty="0" err="1">
                <a:solidFill>
                  <a:schemeClr val="bg1"/>
                </a:solidFill>
              </a:rPr>
              <a:t>predictive</a:t>
            </a:r>
            <a:r>
              <a:rPr lang="fr-FR" dirty="0">
                <a:solidFill>
                  <a:schemeClr val="bg1"/>
                </a:solidFill>
              </a:rPr>
              <a:t> index?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8318</TotalTime>
  <Words>2460</Words>
  <Application>Microsoft Office PowerPoint</Application>
  <PresentationFormat>Widescreen</PresentationFormat>
  <Paragraphs>371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Lato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Body &amp; Mind: Interoception and Psychophysiology</vt:lpstr>
      <vt:lpstr>Psychophysiology   Measuring, analysing, and investigating the role of bodily signals</vt:lpstr>
      <vt:lpstr>Measure the unmeasurable</vt:lpstr>
      <vt:lpstr>Timescales of physiological variability</vt:lpstr>
      <vt:lpstr>Physiological Indices</vt:lpstr>
      <vt:lpstr>Top-down or Bottom-up?</vt:lpstr>
      <vt:lpstr>Reactive vs. Predictive Physiology</vt:lpstr>
      <vt:lpstr>As a researcher…</vt:lpstr>
      <vt:lpstr>Quizz</vt:lpstr>
      <vt:lpstr>Electrodermal Activity (EDA)</vt:lpstr>
      <vt:lpstr>Electrodermal Activity (EDA) </vt:lpstr>
      <vt:lpstr>Electrodermal Activity (EDA) </vt:lpstr>
      <vt:lpstr>EDA signal(s)</vt:lpstr>
      <vt:lpstr>Phasic vs. Tonic Signal </vt:lpstr>
      <vt:lpstr>Indices</vt:lpstr>
      <vt:lpstr>Caveats</vt:lpstr>
      <vt:lpstr>Application</vt:lpstr>
      <vt:lpstr>Alternative Usage</vt:lpstr>
      <vt:lpstr>Respiration (RSP)</vt:lpstr>
      <vt:lpstr>Neurophysiology</vt:lpstr>
      <vt:lpstr>Respiration (RSP)</vt:lpstr>
      <vt:lpstr>RSP with belt </vt:lpstr>
      <vt:lpstr>RSP Indices</vt:lpstr>
      <vt:lpstr>Respiratory Sinus Arrythmia (RSA)</vt:lpstr>
      <vt:lpstr>Application</vt:lpstr>
      <vt:lpstr>Influence on Brain Rythms</vt:lpstr>
      <vt:lpstr>Alternative Usage</vt:lpstr>
      <vt:lpstr>Quizz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621</cp:revision>
  <dcterms:created xsi:type="dcterms:W3CDTF">2020-02-03T12:08:13Z</dcterms:created>
  <dcterms:modified xsi:type="dcterms:W3CDTF">2024-03-29T13:37:36Z</dcterms:modified>
</cp:coreProperties>
</file>